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298" r:id="rId5"/>
    <p:sldId id="301" r:id="rId6"/>
    <p:sldId id="304"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26" r:id="rId21"/>
    <p:sldId id="320" r:id="rId22"/>
    <p:sldId id="322" r:id="rId23"/>
    <p:sldId id="323" r:id="rId24"/>
    <p:sldId id="327" r:id="rId25"/>
    <p:sldId id="329" r:id="rId26"/>
    <p:sldId id="331" r:id="rId27"/>
    <p:sldId id="332" r:id="rId28"/>
    <p:sldId id="333" r:id="rId29"/>
    <p:sldId id="33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51" d="100"/>
          <a:sy n="51" d="100"/>
        </p:scale>
        <p:origin x="62" y="7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555310-8E55-4052-8C54-255F9546D435}"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585568-4661-4A97-A4AA-8F82E17DA7E7}" type="slidenum">
              <a:rPr lang="en-US" smtClean="0"/>
              <a:t>‹#›</a:t>
            </a:fld>
            <a:endParaRPr lang="en-US"/>
          </a:p>
        </p:txBody>
      </p:sp>
    </p:spTree>
    <p:extLst>
      <p:ext uri="{BB962C8B-B14F-4D97-AF65-F5344CB8AC3E}">
        <p14:creationId xmlns:p14="http://schemas.microsoft.com/office/powerpoint/2010/main" val="1212794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data underwent some transposing to have one row per year</a:t>
            </a:r>
          </a:p>
          <a:p>
            <a:r>
              <a:rPr lang="en-US" dirty="0"/>
              <a:t>Obesity data  is from 2015. Last row was deleted before uploading into SQL.</a:t>
            </a:r>
          </a:p>
        </p:txBody>
      </p:sp>
      <p:sp>
        <p:nvSpPr>
          <p:cNvPr id="4" name="Slide Number Placeholder 3"/>
          <p:cNvSpPr>
            <a:spLocks noGrp="1"/>
          </p:cNvSpPr>
          <p:nvPr>
            <p:ph type="sldNum" sz="quarter" idx="5"/>
          </p:nvPr>
        </p:nvSpPr>
        <p:spPr/>
        <p:txBody>
          <a:bodyPr/>
          <a:lstStyle/>
          <a:p>
            <a:fld id="{FB585568-4661-4A97-A4AA-8F82E17DA7E7}" type="slidenum">
              <a:rPr lang="en-US" smtClean="0"/>
              <a:t>2</a:t>
            </a:fld>
            <a:endParaRPr lang="en-US"/>
          </a:p>
        </p:txBody>
      </p:sp>
    </p:spTree>
    <p:extLst>
      <p:ext uri="{BB962C8B-B14F-4D97-AF65-F5344CB8AC3E}">
        <p14:creationId xmlns:p14="http://schemas.microsoft.com/office/powerpoint/2010/main" val="1365901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11/30/2022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11/30/2022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11/30/2022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11/30/2022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11/30/2022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11/30/2022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11/30/2022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11/30/2022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11/30/2022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11/30/2022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2.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2.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catalog.data.gov/dataset/national-obesity-by-state-e483a" TargetMode="Externa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hyperlink" Target="https://catalog.data.gov/dataset/nchs-leading-causes-of-death-united-states-2c730" TargetMode="External"/><Relationship Id="rId5" Type="http://schemas.openxmlformats.org/officeDocument/2006/relationships/hyperlink" Target="https://www.census.gov/data/datasets/time-series/demo/popest/2010s-state-total.html" TargetMode="External"/><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2.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2.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p3"/><Relationship Id="rId1" Type="http://schemas.microsoft.com/office/2007/relationships/media" Target="../media/media24.mp3"/><Relationship Id="rId5" Type="http://schemas.openxmlformats.org/officeDocument/2006/relationships/image" Target="../media/image2.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p3"/><Relationship Id="rId1" Type="http://schemas.microsoft.com/office/2007/relationships/media" Target="../media/media25.mp3"/><Relationship Id="rId5" Type="http://schemas.openxmlformats.org/officeDocument/2006/relationships/image" Target="../media/image2.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p3"/><Relationship Id="rId1" Type="http://schemas.microsoft.com/office/2007/relationships/media" Target="../media/media26.mp3"/><Relationship Id="rId5" Type="http://schemas.openxmlformats.org/officeDocument/2006/relationships/image" Target="../media/image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fontScale="90000"/>
          </a:bodyPr>
          <a:lstStyle/>
          <a:p>
            <a:r>
              <a:rPr lang="en-US" sz="3500" dirty="0">
                <a:solidFill>
                  <a:schemeClr val="tx1"/>
                </a:solidFill>
              </a:rPr>
              <a:t>Exploring Disease States and Mortality Rates (SQL and Tableau)</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Jeremy Olson</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Mortality1">
            <a:hlinkClick r:id="" action="ppaction://media"/>
            <a:extLst>
              <a:ext uri="{FF2B5EF4-FFF2-40B4-BE49-F238E27FC236}">
                <a16:creationId xmlns:a16="http://schemas.microsoft.com/office/drawing/2014/main" id="{A613B15A-FD67-4ABA-BB91-E43ADA99C23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65100" y="5928354"/>
            <a:ext cx="487363" cy="487363"/>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0F18E5-A516-C8EA-EBB8-957934693EAD}"/>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4200">
                <a:solidFill>
                  <a:schemeClr val="tx1">
                    <a:lumMod val="85000"/>
                    <a:lumOff val="15000"/>
                  </a:schemeClr>
                </a:solidFill>
              </a:rPr>
              <a:t>Queries: Calculating Obese Population</a:t>
            </a:r>
          </a:p>
        </p:txBody>
      </p:sp>
      <p:pic>
        <p:nvPicPr>
          <p:cNvPr id="5" name="Content Placeholder 4">
            <a:extLst>
              <a:ext uri="{FF2B5EF4-FFF2-40B4-BE49-F238E27FC236}">
                <a16:creationId xmlns:a16="http://schemas.microsoft.com/office/drawing/2014/main" id="{108C7E3B-E555-3106-199E-1D3320B477FE}"/>
              </a:ext>
            </a:extLst>
          </p:cNvPr>
          <p:cNvPicPr>
            <a:picLocks noGrp="1" noChangeAspect="1"/>
          </p:cNvPicPr>
          <p:nvPr>
            <p:ph idx="1"/>
          </p:nvPr>
        </p:nvPicPr>
        <p:blipFill rotWithShape="1">
          <a:blip r:embed="rId4"/>
          <a:srcRect t="8958" r="-1" b="-1"/>
          <a:stretch/>
        </p:blipFill>
        <p:spPr>
          <a:xfrm>
            <a:off x="635457" y="640080"/>
            <a:ext cx="10916463" cy="3602736"/>
          </a:xfrm>
          <a:prstGeom prst="rect">
            <a:avLst/>
          </a:prstGeom>
        </p:spPr>
      </p:pic>
      <p:cxnSp>
        <p:nvCxnSpPr>
          <p:cNvPr id="16" name="!!Straight Connector">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Mortality10">
            <a:hlinkClick r:id="" action="ppaction://media"/>
            <a:extLst>
              <a:ext uri="{FF2B5EF4-FFF2-40B4-BE49-F238E27FC236}">
                <a16:creationId xmlns:a16="http://schemas.microsoft.com/office/drawing/2014/main" id="{CA49813C-80C2-86AA-62D8-5675385F76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1086" y="5826789"/>
            <a:ext cx="487363" cy="487363"/>
          </a:xfrm>
          <a:prstGeom prst="rect">
            <a:avLst/>
          </a:prstGeom>
        </p:spPr>
      </p:pic>
    </p:spTree>
    <p:extLst>
      <p:ext uri="{BB962C8B-B14F-4D97-AF65-F5344CB8AC3E}">
        <p14:creationId xmlns:p14="http://schemas.microsoft.com/office/powerpoint/2010/main" val="321318087"/>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7E71E9B3-99D6-DD2D-14A2-020258E5EEFA}"/>
              </a:ext>
            </a:extLst>
          </p:cNvPr>
          <p:cNvPicPr>
            <a:picLocks noGrp="1" noChangeAspect="1"/>
          </p:cNvPicPr>
          <p:nvPr>
            <p:ph idx="1"/>
          </p:nvPr>
        </p:nvPicPr>
        <p:blipFill rotWithShape="1">
          <a:blip r:embed="rId4"/>
          <a:srcRect r="22243" b="1"/>
          <a:stretch/>
        </p:blipFill>
        <p:spPr>
          <a:xfrm>
            <a:off x="-2637" y="10"/>
            <a:ext cx="12188952" cy="6857990"/>
          </a:xfrm>
          <a:prstGeom prst="rect">
            <a:avLst/>
          </a:prstGeom>
        </p:spPr>
      </p:pic>
      <p:sp>
        <p:nvSpPr>
          <p:cNvPr id="25" name="Rectangle 24">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B4B63B3-D4AE-D818-6580-8A5E7C250C2E}"/>
              </a:ext>
            </a:extLst>
          </p:cNvPr>
          <p:cNvSpPr/>
          <p:nvPr/>
        </p:nvSpPr>
        <p:spPr>
          <a:xfrm>
            <a:off x="0" y="0"/>
            <a:ext cx="4343400" cy="6400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FE7E1B-91AD-C4BF-CD5F-3C40B5CCB232}"/>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sz="2300" dirty="0">
                <a:solidFill>
                  <a:schemeClr val="tx1"/>
                </a:solidFill>
              </a:rPr>
              <a:t>Queries: Calculating Obesity Percentage for US (From our State Data)</a:t>
            </a:r>
          </a:p>
        </p:txBody>
      </p:sp>
      <p:cxnSp>
        <p:nvCxnSpPr>
          <p:cNvPr id="27" name="Straight Connector 26">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89E18CA-620A-AA7C-83FD-0F3584304163}"/>
              </a:ext>
            </a:extLst>
          </p:cNvPr>
          <p:cNvSpPr txBox="1"/>
          <p:nvPr/>
        </p:nvSpPr>
        <p:spPr>
          <a:xfrm>
            <a:off x="948648" y="2978254"/>
            <a:ext cx="3153580" cy="2444238"/>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sz="1600"/>
              <a:t>0.289</a:t>
            </a:r>
          </a:p>
        </p:txBody>
      </p:sp>
      <p:sp>
        <p:nvSpPr>
          <p:cNvPr id="29" name="Rectangle 28">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Mortality11">
            <a:hlinkClick r:id="" action="ppaction://media"/>
            <a:extLst>
              <a:ext uri="{FF2B5EF4-FFF2-40B4-BE49-F238E27FC236}">
                <a16:creationId xmlns:a16="http://schemas.microsoft.com/office/drawing/2014/main" id="{4F1E8990-C962-EC80-D258-53199D1ACD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2963" y="4906926"/>
            <a:ext cx="487363" cy="487363"/>
          </a:xfrm>
          <a:prstGeom prst="rect">
            <a:avLst/>
          </a:prstGeom>
        </p:spPr>
      </p:pic>
    </p:spTree>
    <p:extLst>
      <p:ext uri="{BB962C8B-B14F-4D97-AF65-F5344CB8AC3E}">
        <p14:creationId xmlns:p14="http://schemas.microsoft.com/office/powerpoint/2010/main" val="3250249706"/>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446A5-0532-38BC-302C-72B3112EB187}"/>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3300">
                <a:solidFill>
                  <a:schemeClr val="tx1">
                    <a:lumMod val="85000"/>
                    <a:lumOff val="15000"/>
                  </a:schemeClr>
                </a:solidFill>
              </a:rPr>
              <a:t>Queries: Inserting US Obesity Rate Into Obesity Table</a:t>
            </a:r>
          </a:p>
        </p:txBody>
      </p:sp>
      <p:pic>
        <p:nvPicPr>
          <p:cNvPr id="7" name="Picture 6">
            <a:extLst>
              <a:ext uri="{FF2B5EF4-FFF2-40B4-BE49-F238E27FC236}">
                <a16:creationId xmlns:a16="http://schemas.microsoft.com/office/drawing/2014/main" id="{E5767331-DB23-77A0-F434-27468C3E773A}"/>
              </a:ext>
            </a:extLst>
          </p:cNvPr>
          <p:cNvPicPr>
            <a:picLocks noChangeAspect="1"/>
          </p:cNvPicPr>
          <p:nvPr/>
        </p:nvPicPr>
        <p:blipFill rotWithShape="1">
          <a:blip r:embed="rId4"/>
          <a:srcRect r="27856" b="-1"/>
          <a:stretch/>
        </p:blipFill>
        <p:spPr>
          <a:xfrm>
            <a:off x="6144276" y="793787"/>
            <a:ext cx="5414823" cy="3602736"/>
          </a:xfrm>
          <a:prstGeom prst="rect">
            <a:avLst/>
          </a:prstGeom>
        </p:spPr>
      </p:pic>
      <p:pic>
        <p:nvPicPr>
          <p:cNvPr id="5" name="Content Placeholder 4">
            <a:extLst>
              <a:ext uri="{FF2B5EF4-FFF2-40B4-BE49-F238E27FC236}">
                <a16:creationId xmlns:a16="http://schemas.microsoft.com/office/drawing/2014/main" id="{354D1366-23D1-CA4F-FA03-D154EBFC6003}"/>
              </a:ext>
            </a:extLst>
          </p:cNvPr>
          <p:cNvPicPr>
            <a:picLocks noGrp="1" noChangeAspect="1"/>
          </p:cNvPicPr>
          <p:nvPr>
            <p:ph idx="1"/>
          </p:nvPr>
        </p:nvPicPr>
        <p:blipFill rotWithShape="1">
          <a:blip r:embed="rId5"/>
          <a:srcRect r="4" b="-1"/>
          <a:stretch/>
        </p:blipFill>
        <p:spPr>
          <a:xfrm>
            <a:off x="561506" y="793787"/>
            <a:ext cx="5417380" cy="3602736"/>
          </a:xfrm>
          <a:prstGeom prst="rect">
            <a:avLst/>
          </a:prstGeom>
        </p:spPr>
      </p:pic>
      <p:cxnSp>
        <p:nvCxnSpPr>
          <p:cNvPr id="18" name="Straight Connector 17">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Mortality12">
            <a:hlinkClick r:id="" action="ppaction://media"/>
            <a:extLst>
              <a:ext uri="{FF2B5EF4-FFF2-40B4-BE49-F238E27FC236}">
                <a16:creationId xmlns:a16="http://schemas.microsoft.com/office/drawing/2014/main" id="{2D9A8B23-7097-52CD-3140-A233D257E7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1079" y="5820531"/>
            <a:ext cx="487363" cy="487363"/>
          </a:xfrm>
          <a:prstGeom prst="rect">
            <a:avLst/>
          </a:prstGeom>
        </p:spPr>
      </p:pic>
    </p:spTree>
    <p:extLst>
      <p:ext uri="{BB962C8B-B14F-4D97-AF65-F5344CB8AC3E}">
        <p14:creationId xmlns:p14="http://schemas.microsoft.com/office/powerpoint/2010/main" val="1535070638"/>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AAD6B8-D5CF-D5CE-3D14-B79BF4624F0B}"/>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2600">
                <a:solidFill>
                  <a:srgbClr val="FFFFFF"/>
                </a:solidFill>
              </a:rPr>
              <a:t>Queries: Finding 5 States with Highest and Lowest Mortality Rates (2015)</a:t>
            </a:r>
          </a:p>
        </p:txBody>
      </p:sp>
      <p:sp>
        <p:nvSpPr>
          <p:cNvPr id="3" name="Content Placeholder 2">
            <a:extLst>
              <a:ext uri="{FF2B5EF4-FFF2-40B4-BE49-F238E27FC236}">
                <a16:creationId xmlns:a16="http://schemas.microsoft.com/office/drawing/2014/main" id="{3AA4976D-D41A-C772-17C3-CF160302078C}"/>
              </a:ext>
            </a:extLst>
          </p:cNvPr>
          <p:cNvSpPr>
            <a:spLocks noGrp="1"/>
          </p:cNvSpPr>
          <p:nvPr>
            <p:ph idx="1"/>
          </p:nvPr>
        </p:nvSpPr>
        <p:spPr>
          <a:xfrm>
            <a:off x="8289580" y="5120639"/>
            <a:ext cx="3073745" cy="1280160"/>
          </a:xfrm>
        </p:spPr>
        <p:txBody>
          <a:bodyPr vert="horz" lIns="91440" tIns="45720" rIns="91440" bIns="45720" rtlCol="0" anchor="ctr">
            <a:normAutofit/>
          </a:bodyPr>
          <a:lstStyle/>
          <a:p>
            <a:pPr marL="0" indent="0">
              <a:lnSpc>
                <a:spcPct val="100000"/>
              </a:lnSpc>
              <a:buNone/>
            </a:pPr>
            <a:r>
              <a:rPr lang="en-US" sz="1500" cap="all" spc="200">
                <a:solidFill>
                  <a:srgbClr val="FFFFFF"/>
                </a:solidFill>
              </a:rPr>
              <a:t> </a:t>
            </a:r>
          </a:p>
        </p:txBody>
      </p:sp>
      <p:pic>
        <p:nvPicPr>
          <p:cNvPr id="4" name="Picture 3">
            <a:extLst>
              <a:ext uri="{FF2B5EF4-FFF2-40B4-BE49-F238E27FC236}">
                <a16:creationId xmlns:a16="http://schemas.microsoft.com/office/drawing/2014/main" id="{1958472B-FE3C-332D-2A9C-64226D933E62}"/>
              </a:ext>
            </a:extLst>
          </p:cNvPr>
          <p:cNvPicPr>
            <a:picLocks noChangeAspect="1"/>
          </p:cNvPicPr>
          <p:nvPr/>
        </p:nvPicPr>
        <p:blipFill>
          <a:blip r:embed="rId4"/>
          <a:stretch>
            <a:fillRect/>
          </a:stretch>
        </p:blipFill>
        <p:spPr>
          <a:xfrm>
            <a:off x="643468" y="1199521"/>
            <a:ext cx="5130782" cy="2514082"/>
          </a:xfrm>
          <a:prstGeom prst="rect">
            <a:avLst/>
          </a:prstGeom>
        </p:spPr>
      </p:pic>
      <p:pic>
        <p:nvPicPr>
          <p:cNvPr id="5" name="Picture 4">
            <a:extLst>
              <a:ext uri="{FF2B5EF4-FFF2-40B4-BE49-F238E27FC236}">
                <a16:creationId xmlns:a16="http://schemas.microsoft.com/office/drawing/2014/main" id="{13861133-C47E-857F-2604-CD25B2E98CC7}"/>
              </a:ext>
            </a:extLst>
          </p:cNvPr>
          <p:cNvPicPr>
            <a:picLocks noChangeAspect="1"/>
          </p:cNvPicPr>
          <p:nvPr/>
        </p:nvPicPr>
        <p:blipFill>
          <a:blip r:embed="rId5"/>
          <a:stretch>
            <a:fillRect/>
          </a:stretch>
        </p:blipFill>
        <p:spPr>
          <a:xfrm>
            <a:off x="6417716" y="1173868"/>
            <a:ext cx="5130778" cy="2565389"/>
          </a:xfrm>
          <a:prstGeom prst="rect">
            <a:avLst/>
          </a:prstGeom>
        </p:spPr>
      </p:pic>
      <p:cxnSp>
        <p:nvCxnSpPr>
          <p:cNvPr id="31" name="Straight Connector 30">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Mortality13">
            <a:hlinkClick r:id="" action="ppaction://media"/>
            <a:extLst>
              <a:ext uri="{FF2B5EF4-FFF2-40B4-BE49-F238E27FC236}">
                <a16:creationId xmlns:a16="http://schemas.microsoft.com/office/drawing/2014/main" id="{253DDA1E-C470-08ED-CB95-ACFF6A5B0F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39496" y="5650561"/>
            <a:ext cx="487363" cy="487363"/>
          </a:xfrm>
          <a:prstGeom prst="rect">
            <a:avLst/>
          </a:prstGeom>
        </p:spPr>
      </p:pic>
    </p:spTree>
    <p:extLst>
      <p:ext uri="{BB962C8B-B14F-4D97-AF65-F5344CB8AC3E}">
        <p14:creationId xmlns:p14="http://schemas.microsoft.com/office/powerpoint/2010/main" val="1859588927"/>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94C5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936E1A4-FD11-0CA8-0947-C075F07D3F48}"/>
              </a:ext>
            </a:extLst>
          </p:cNvPr>
          <p:cNvSpPr>
            <a:spLocks noGrp="1"/>
          </p:cNvSpPr>
          <p:nvPr>
            <p:ph type="title"/>
          </p:nvPr>
        </p:nvSpPr>
        <p:spPr>
          <a:xfrm>
            <a:off x="492370" y="516836"/>
            <a:ext cx="3084844" cy="1961086"/>
          </a:xfrm>
        </p:spPr>
        <p:txBody>
          <a:bodyPr>
            <a:normAutofit/>
          </a:bodyPr>
          <a:lstStyle/>
          <a:p>
            <a:r>
              <a:rPr lang="en-US" sz="2800">
                <a:solidFill>
                  <a:srgbClr val="FFFFFF"/>
                </a:solidFill>
              </a:rPr>
              <a:t>Queries: Finding Mortality Rate for year 2010 and 2017</a:t>
            </a:r>
          </a:p>
        </p:txBody>
      </p:sp>
      <p:cxnSp>
        <p:nvCxnSpPr>
          <p:cNvPr id="23" name="Straight Connector 2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2A6B05-195C-68B6-CE09-0E6731331F44}"/>
              </a:ext>
            </a:extLst>
          </p:cNvPr>
          <p:cNvSpPr>
            <a:spLocks noGrp="1"/>
          </p:cNvSpPr>
          <p:nvPr>
            <p:ph idx="1"/>
          </p:nvPr>
        </p:nvSpPr>
        <p:spPr>
          <a:xfrm>
            <a:off x="571752" y="2799654"/>
            <a:ext cx="3005462" cy="3189665"/>
          </a:xfrm>
        </p:spPr>
        <p:txBody>
          <a:bodyPr>
            <a:normAutofit/>
          </a:bodyPr>
          <a:lstStyle/>
          <a:p>
            <a:pPr>
              <a:buFont typeface="Wingdings" panose="05000000000000000000" pitchFamily="2" charset="2"/>
              <a:buChar char="§"/>
            </a:pPr>
            <a:r>
              <a:rPr lang="en-US" sz="1800" dirty="0">
                <a:solidFill>
                  <a:srgbClr val="FFFFFF"/>
                </a:solidFill>
              </a:rPr>
              <a:t> I also did this query while changing the years from 2010 to 2017</a:t>
            </a:r>
          </a:p>
          <a:p>
            <a:pPr>
              <a:buFont typeface="Wingdings" panose="05000000000000000000" pitchFamily="2" charset="2"/>
              <a:buChar char="§"/>
            </a:pPr>
            <a:r>
              <a:rPr lang="en-US" sz="1800" dirty="0">
                <a:solidFill>
                  <a:srgbClr val="FFFFFF"/>
                </a:solidFill>
              </a:rPr>
              <a:t> Interestingly enough, there was a steady and slow increase in mortality rate from 2010 and 2017.</a:t>
            </a:r>
          </a:p>
          <a:p>
            <a:pPr>
              <a:buFont typeface="Wingdings" panose="05000000000000000000" pitchFamily="2" charset="2"/>
              <a:buChar char="§"/>
            </a:pPr>
            <a:endParaRPr lang="en-US" sz="1800" dirty="0">
              <a:solidFill>
                <a:srgbClr val="FFFFFF"/>
              </a:solidFill>
            </a:endParaRPr>
          </a:p>
        </p:txBody>
      </p:sp>
      <p:pic>
        <p:nvPicPr>
          <p:cNvPr id="5" name="Picture 4">
            <a:extLst>
              <a:ext uri="{FF2B5EF4-FFF2-40B4-BE49-F238E27FC236}">
                <a16:creationId xmlns:a16="http://schemas.microsoft.com/office/drawing/2014/main" id="{847C48E8-8E93-4089-536E-9DFB02CEA5AF}"/>
              </a:ext>
            </a:extLst>
          </p:cNvPr>
          <p:cNvPicPr>
            <a:picLocks noChangeAspect="1"/>
          </p:cNvPicPr>
          <p:nvPr/>
        </p:nvPicPr>
        <p:blipFill>
          <a:blip r:embed="rId4"/>
          <a:stretch>
            <a:fillRect/>
          </a:stretch>
        </p:blipFill>
        <p:spPr>
          <a:xfrm>
            <a:off x="4742017" y="1712485"/>
            <a:ext cx="6798082" cy="3433030"/>
          </a:xfrm>
          <a:prstGeom prst="rect">
            <a:avLst/>
          </a:prstGeom>
        </p:spPr>
      </p:pic>
      <p:pic>
        <p:nvPicPr>
          <p:cNvPr id="4" name="Mortality14">
            <a:hlinkClick r:id="" action="ppaction://media"/>
            <a:extLst>
              <a:ext uri="{FF2B5EF4-FFF2-40B4-BE49-F238E27FC236}">
                <a16:creationId xmlns:a16="http://schemas.microsoft.com/office/drawing/2014/main" id="{BEF1F92D-A819-4C91-F289-E8941D471D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1752" y="5692615"/>
            <a:ext cx="487363" cy="487363"/>
          </a:xfrm>
          <a:prstGeom prst="rect">
            <a:avLst/>
          </a:prstGeom>
        </p:spPr>
      </p:pic>
    </p:spTree>
    <p:extLst>
      <p:ext uri="{BB962C8B-B14F-4D97-AF65-F5344CB8AC3E}">
        <p14:creationId xmlns:p14="http://schemas.microsoft.com/office/powerpoint/2010/main" val="2034540658"/>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2364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21F97AC-5B71-423F-DBC0-20E961CE5950}"/>
              </a:ext>
            </a:extLst>
          </p:cNvPr>
          <p:cNvSpPr>
            <a:spLocks noGrp="1"/>
          </p:cNvSpPr>
          <p:nvPr>
            <p:ph type="title"/>
          </p:nvPr>
        </p:nvSpPr>
        <p:spPr>
          <a:xfrm>
            <a:off x="492370" y="516836"/>
            <a:ext cx="3084844" cy="1961086"/>
          </a:xfrm>
        </p:spPr>
        <p:txBody>
          <a:bodyPr vert="horz" lIns="91440" tIns="45720" rIns="91440" bIns="45720" rtlCol="0">
            <a:normAutofit/>
          </a:bodyPr>
          <a:lstStyle/>
          <a:p>
            <a:r>
              <a:rPr lang="en-US" sz="2500">
                <a:solidFill>
                  <a:srgbClr val="FFFFFF"/>
                </a:solidFill>
              </a:rPr>
              <a:t>Queries: Correlation Between Obesity Rate and Mortality Rate</a:t>
            </a:r>
          </a:p>
        </p:txBody>
      </p:sp>
      <p:cxnSp>
        <p:nvCxnSpPr>
          <p:cNvPr id="27" name="Straight Connector 26">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F89E707-810F-E398-AF15-77C5E9A9669D}"/>
              </a:ext>
            </a:extLst>
          </p:cNvPr>
          <p:cNvSpPr>
            <a:spLocks noGrp="1"/>
          </p:cNvSpPr>
          <p:nvPr>
            <p:ph idx="1"/>
          </p:nvPr>
        </p:nvSpPr>
        <p:spPr>
          <a:xfrm>
            <a:off x="571752" y="2799654"/>
            <a:ext cx="3005462" cy="3189665"/>
          </a:xfrm>
        </p:spPr>
        <p:txBody>
          <a:bodyPr vert="horz" lIns="91440" tIns="45720" rIns="91440" bIns="45720" rtlCol="0">
            <a:normAutofit lnSpcReduction="10000"/>
          </a:bodyPr>
          <a:lstStyle/>
          <a:p>
            <a:pPr marL="0" indent="0">
              <a:lnSpc>
                <a:spcPct val="100000"/>
              </a:lnSpc>
              <a:buNone/>
            </a:pPr>
            <a:r>
              <a:rPr lang="en-US" sz="1400" cap="all" spc="200" dirty="0">
                <a:solidFill>
                  <a:srgbClr val="FFFFFF"/>
                </a:solidFill>
              </a:rPr>
              <a:t>This query is grouped together by cause.</a:t>
            </a:r>
          </a:p>
          <a:p>
            <a:pPr marL="0" indent="0">
              <a:lnSpc>
                <a:spcPct val="100000"/>
              </a:lnSpc>
              <a:buNone/>
            </a:pPr>
            <a:r>
              <a:rPr lang="en-US" sz="1400" cap="all" spc="200" dirty="0">
                <a:solidFill>
                  <a:srgbClr val="FFFFFF"/>
                </a:solidFill>
              </a:rPr>
              <a:t>The Disease state deaths were most correlated with obesity were kidney disease and </a:t>
            </a:r>
            <a:r>
              <a:rPr lang="en-US" sz="1400" cap="all" spc="200" dirty="0" err="1">
                <a:solidFill>
                  <a:srgbClr val="FFFFFF"/>
                </a:solidFill>
              </a:rPr>
              <a:t>clrd</a:t>
            </a:r>
            <a:r>
              <a:rPr lang="en-US" sz="1400" cap="all" spc="200" dirty="0">
                <a:solidFill>
                  <a:srgbClr val="FFFFFF"/>
                </a:solidFill>
              </a:rPr>
              <a:t> (Chronic Lower Respiratory Disease). It is difficult to make a full evaluation from here, however. We do not know how many kidney disease patients have obesity for example.</a:t>
            </a:r>
          </a:p>
        </p:txBody>
      </p:sp>
      <p:pic>
        <p:nvPicPr>
          <p:cNvPr id="5" name="Picture 4">
            <a:extLst>
              <a:ext uri="{FF2B5EF4-FFF2-40B4-BE49-F238E27FC236}">
                <a16:creationId xmlns:a16="http://schemas.microsoft.com/office/drawing/2014/main" id="{458EF6DE-76DA-5F51-3155-15744B75116F}"/>
              </a:ext>
            </a:extLst>
          </p:cNvPr>
          <p:cNvPicPr>
            <a:picLocks noChangeAspect="1"/>
          </p:cNvPicPr>
          <p:nvPr/>
        </p:nvPicPr>
        <p:blipFill>
          <a:blip r:embed="rId4"/>
          <a:stretch>
            <a:fillRect/>
          </a:stretch>
        </p:blipFill>
        <p:spPr>
          <a:xfrm>
            <a:off x="4742017" y="1041173"/>
            <a:ext cx="6798082" cy="4775653"/>
          </a:xfrm>
          <a:prstGeom prst="rect">
            <a:avLst/>
          </a:prstGeom>
        </p:spPr>
      </p:pic>
      <p:pic>
        <p:nvPicPr>
          <p:cNvPr id="4" name="Mortality15">
            <a:hlinkClick r:id="" action="ppaction://media"/>
            <a:extLst>
              <a:ext uri="{FF2B5EF4-FFF2-40B4-BE49-F238E27FC236}">
                <a16:creationId xmlns:a16="http://schemas.microsoft.com/office/drawing/2014/main" id="{E60155C0-8660-6DDA-5281-0C89025125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27589" y="5692615"/>
            <a:ext cx="487363" cy="487363"/>
          </a:xfrm>
          <a:prstGeom prst="rect">
            <a:avLst/>
          </a:prstGeom>
        </p:spPr>
      </p:pic>
    </p:spTree>
    <p:extLst>
      <p:ext uri="{BB962C8B-B14F-4D97-AF65-F5344CB8AC3E}">
        <p14:creationId xmlns:p14="http://schemas.microsoft.com/office/powerpoint/2010/main" val="3919183568"/>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E7D8F3-ECDF-4221-093C-A78EEAA5F4B2}"/>
              </a:ext>
            </a:extLst>
          </p:cNvPr>
          <p:cNvSpPr>
            <a:spLocks noGrp="1"/>
          </p:cNvSpPr>
          <p:nvPr>
            <p:ph type="title"/>
          </p:nvPr>
        </p:nvSpPr>
        <p:spPr>
          <a:xfrm>
            <a:off x="828675" y="5120639"/>
            <a:ext cx="7137263" cy="1280161"/>
          </a:xfrm>
        </p:spPr>
        <p:txBody>
          <a:bodyPr vert="horz" lIns="91440" tIns="45720" rIns="91440" bIns="45720" rtlCol="0" anchor="ctr">
            <a:normAutofit fontScale="90000"/>
          </a:bodyPr>
          <a:lstStyle/>
          <a:p>
            <a:pPr algn="r"/>
            <a:r>
              <a:rPr lang="en-US" sz="4100" dirty="0">
                <a:solidFill>
                  <a:srgbClr val="FFFFFF"/>
                </a:solidFill>
              </a:rPr>
              <a:t>Queries: 5 States with Highest and Lowest Obesity Rates</a:t>
            </a:r>
          </a:p>
        </p:txBody>
      </p:sp>
      <p:pic>
        <p:nvPicPr>
          <p:cNvPr id="3" name="Content Placeholder 4">
            <a:extLst>
              <a:ext uri="{FF2B5EF4-FFF2-40B4-BE49-F238E27FC236}">
                <a16:creationId xmlns:a16="http://schemas.microsoft.com/office/drawing/2014/main" id="{2707625B-01A6-71AF-7D55-C0F8D8F98E36}"/>
              </a:ext>
            </a:extLst>
          </p:cNvPr>
          <p:cNvPicPr>
            <a:picLocks noChangeAspect="1"/>
          </p:cNvPicPr>
          <p:nvPr/>
        </p:nvPicPr>
        <p:blipFill>
          <a:blip r:embed="rId4"/>
          <a:stretch>
            <a:fillRect/>
          </a:stretch>
        </p:blipFill>
        <p:spPr>
          <a:xfrm>
            <a:off x="1751606" y="666486"/>
            <a:ext cx="4022643" cy="3580153"/>
          </a:xfrm>
          <a:prstGeom prst="rect">
            <a:avLst/>
          </a:prstGeom>
        </p:spPr>
      </p:pic>
      <p:pic>
        <p:nvPicPr>
          <p:cNvPr id="5" name="Content Placeholder 4">
            <a:extLst>
              <a:ext uri="{FF2B5EF4-FFF2-40B4-BE49-F238E27FC236}">
                <a16:creationId xmlns:a16="http://schemas.microsoft.com/office/drawing/2014/main" id="{6A211960-B31D-6E14-E719-61B8DD80D492}"/>
              </a:ext>
            </a:extLst>
          </p:cNvPr>
          <p:cNvPicPr>
            <a:picLocks noGrp="1" noChangeAspect="1"/>
          </p:cNvPicPr>
          <p:nvPr>
            <p:ph idx="1"/>
          </p:nvPr>
        </p:nvPicPr>
        <p:blipFill>
          <a:blip r:embed="rId5"/>
          <a:stretch>
            <a:fillRect/>
          </a:stretch>
        </p:blipFill>
        <p:spPr>
          <a:xfrm>
            <a:off x="6417716" y="643467"/>
            <a:ext cx="2810297" cy="3626191"/>
          </a:xfrm>
          <a:prstGeom prst="rect">
            <a:avLst/>
          </a:prstGeom>
        </p:spPr>
      </p:pic>
      <p:cxnSp>
        <p:nvCxnSpPr>
          <p:cNvPr id="31" name="Straight Connector 30">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Mortality16">
            <a:hlinkClick r:id="" action="ppaction://media"/>
            <a:extLst>
              <a:ext uri="{FF2B5EF4-FFF2-40B4-BE49-F238E27FC236}">
                <a16:creationId xmlns:a16="http://schemas.microsoft.com/office/drawing/2014/main" id="{3AB86D55-9420-6640-CB2F-4792B8828F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27772" y="5449589"/>
            <a:ext cx="487363" cy="487363"/>
          </a:xfrm>
          <a:prstGeom prst="rect">
            <a:avLst/>
          </a:prstGeom>
        </p:spPr>
      </p:pic>
    </p:spTree>
    <p:extLst>
      <p:ext uri="{BB962C8B-B14F-4D97-AF65-F5344CB8AC3E}">
        <p14:creationId xmlns:p14="http://schemas.microsoft.com/office/powerpoint/2010/main" val="442805746"/>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B0FA434-0BC2-9B63-7FFB-398C9D4CA317}"/>
              </a:ext>
            </a:extLst>
          </p:cNvPr>
          <p:cNvSpPr>
            <a:spLocks noGrp="1"/>
          </p:cNvSpPr>
          <p:nvPr>
            <p:ph type="title"/>
          </p:nvPr>
        </p:nvSpPr>
        <p:spPr>
          <a:xfrm>
            <a:off x="643467" y="516835"/>
            <a:ext cx="2994815" cy="1666501"/>
          </a:xfrm>
        </p:spPr>
        <p:txBody>
          <a:bodyPr vert="horz" lIns="91440" tIns="45720" rIns="91440" bIns="45720" rtlCol="0" anchor="b">
            <a:normAutofit/>
          </a:bodyPr>
          <a:lstStyle/>
          <a:p>
            <a:r>
              <a:rPr lang="en-US" sz="2200" dirty="0">
                <a:solidFill>
                  <a:schemeClr val="tx1"/>
                </a:solidFill>
              </a:rPr>
              <a:t>Queries: Finding Mortality Rate for States With Highest and Lowest Rates of Obesity</a:t>
            </a:r>
          </a:p>
        </p:txBody>
      </p:sp>
      <p:cxnSp>
        <p:nvCxnSpPr>
          <p:cNvPr id="32" name="Straight Connector 3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6EF38C6-4BA2-76D9-56F9-6F4641C06F55}"/>
              </a:ext>
            </a:extLst>
          </p:cNvPr>
          <p:cNvSpPr txBox="1"/>
          <p:nvPr/>
        </p:nvSpPr>
        <p:spPr>
          <a:xfrm>
            <a:off x="643467" y="2546224"/>
            <a:ext cx="2994815" cy="3342747"/>
          </a:xfrm>
          <a:prstGeom prst="rect">
            <a:avLst/>
          </a:prstGeom>
        </p:spPr>
        <p:txBody>
          <a:bodyPr vert="horz" lIns="0" tIns="45720" rIns="0" bIns="45720" rtlCol="0">
            <a:normAutofit/>
          </a:bodyPr>
          <a:lstStyle/>
          <a:p>
            <a:pPr marL="285750" indent="-285750">
              <a:spcAft>
                <a:spcPts val="600"/>
              </a:spcAft>
              <a:buFont typeface="Calibri" panose="020F0502020204030204" pitchFamily="34" charset="0"/>
              <a:buChar char="§"/>
            </a:pPr>
            <a:r>
              <a:rPr lang="en-US"/>
              <a:t>As we can see, Mortality rate is noticeably lower in less obese states (although Montana seems relatively high).</a:t>
            </a:r>
          </a:p>
          <a:p>
            <a:pPr marL="285750" indent="-285750">
              <a:spcAft>
                <a:spcPts val="600"/>
              </a:spcAft>
              <a:buFont typeface="Calibri" panose="020F0502020204030204" pitchFamily="34" charset="0"/>
              <a:buChar char="§"/>
            </a:pPr>
            <a:r>
              <a:rPr lang="en-US"/>
              <a:t>This does not take into consideration other confounding factors like average age of states</a:t>
            </a:r>
          </a:p>
        </p:txBody>
      </p:sp>
      <p:pic>
        <p:nvPicPr>
          <p:cNvPr id="5" name="Content Placeholder 4">
            <a:extLst>
              <a:ext uri="{FF2B5EF4-FFF2-40B4-BE49-F238E27FC236}">
                <a16:creationId xmlns:a16="http://schemas.microsoft.com/office/drawing/2014/main" id="{9F39D480-19C4-BAF0-4E06-42DCF09D4575}"/>
              </a:ext>
            </a:extLst>
          </p:cNvPr>
          <p:cNvPicPr>
            <a:picLocks noGrp="1" noChangeAspect="1"/>
          </p:cNvPicPr>
          <p:nvPr>
            <p:ph idx="1"/>
          </p:nvPr>
        </p:nvPicPr>
        <p:blipFill rotWithShape="1">
          <a:blip r:embed="rId4"/>
          <a:srcRect l="3930" r="26926" b="1"/>
          <a:stretch/>
        </p:blipFill>
        <p:spPr>
          <a:xfrm>
            <a:off x="4059922" y="1802984"/>
            <a:ext cx="3583439" cy="3252031"/>
          </a:xfrm>
          <a:prstGeom prst="rect">
            <a:avLst/>
          </a:prstGeom>
        </p:spPr>
      </p:pic>
      <p:pic>
        <p:nvPicPr>
          <p:cNvPr id="3" name="Content Placeholder 4">
            <a:extLst>
              <a:ext uri="{FF2B5EF4-FFF2-40B4-BE49-F238E27FC236}">
                <a16:creationId xmlns:a16="http://schemas.microsoft.com/office/drawing/2014/main" id="{CB32750E-5E8C-8D18-5A8F-9039AC90C019}"/>
              </a:ext>
            </a:extLst>
          </p:cNvPr>
          <p:cNvPicPr>
            <a:picLocks noChangeAspect="1"/>
          </p:cNvPicPr>
          <p:nvPr/>
        </p:nvPicPr>
        <p:blipFill>
          <a:blip r:embed="rId5"/>
          <a:stretch>
            <a:fillRect/>
          </a:stretch>
        </p:blipFill>
        <p:spPr>
          <a:xfrm>
            <a:off x="7965094" y="2202191"/>
            <a:ext cx="3712807" cy="2413324"/>
          </a:xfrm>
          <a:prstGeom prst="rect">
            <a:avLst/>
          </a:prstGeom>
        </p:spPr>
      </p:pic>
      <p:pic>
        <p:nvPicPr>
          <p:cNvPr id="4" name="Mortality17">
            <a:hlinkClick r:id="" action="ppaction://media"/>
            <a:extLst>
              <a:ext uri="{FF2B5EF4-FFF2-40B4-BE49-F238E27FC236}">
                <a16:creationId xmlns:a16="http://schemas.microsoft.com/office/drawing/2014/main" id="{AD1AE6DF-B546-D609-B32D-1F80C5B655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78554" y="5493076"/>
            <a:ext cx="487363" cy="487363"/>
          </a:xfrm>
          <a:prstGeom prst="rect">
            <a:avLst/>
          </a:prstGeom>
        </p:spPr>
      </p:pic>
    </p:spTree>
    <p:extLst>
      <p:ext uri="{BB962C8B-B14F-4D97-AF65-F5344CB8AC3E}">
        <p14:creationId xmlns:p14="http://schemas.microsoft.com/office/powerpoint/2010/main" val="3013248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Rectangle 13">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A9EF239-55CE-205C-EB71-63810966F956}"/>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3800">
                <a:solidFill>
                  <a:srgbClr val="FFFFFF"/>
                </a:solidFill>
              </a:rPr>
              <a:t>Queries: Case Statement Obesity Rate Classification</a:t>
            </a:r>
          </a:p>
        </p:txBody>
      </p:sp>
      <p:cxnSp>
        <p:nvCxnSpPr>
          <p:cNvPr id="23" name="Straight Connector 15">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49688B3D-9896-89E2-70BF-1745341032BD}"/>
              </a:ext>
            </a:extLst>
          </p:cNvPr>
          <p:cNvPicPr>
            <a:picLocks noGrp="1" noChangeAspect="1"/>
          </p:cNvPicPr>
          <p:nvPr>
            <p:ph idx="1"/>
          </p:nvPr>
        </p:nvPicPr>
        <p:blipFill rotWithShape="1">
          <a:blip r:embed="rId4"/>
          <a:srcRect r="14325" b="-2"/>
          <a:stretch/>
        </p:blipFill>
        <p:spPr>
          <a:xfrm>
            <a:off x="4635095" y="10"/>
            <a:ext cx="7556889" cy="6857990"/>
          </a:xfrm>
          <a:prstGeom prst="rect">
            <a:avLst/>
          </a:prstGeom>
        </p:spPr>
      </p:pic>
      <p:pic>
        <p:nvPicPr>
          <p:cNvPr id="3" name="Mortality18">
            <a:hlinkClick r:id="" action="ppaction://media"/>
            <a:extLst>
              <a:ext uri="{FF2B5EF4-FFF2-40B4-BE49-F238E27FC236}">
                <a16:creationId xmlns:a16="http://schemas.microsoft.com/office/drawing/2014/main" id="{0DE5701D-6B8D-C8C4-2AD0-F73107D80E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7800" y="5416457"/>
            <a:ext cx="487363" cy="487363"/>
          </a:xfrm>
          <a:prstGeom prst="rect">
            <a:avLst/>
          </a:prstGeom>
        </p:spPr>
      </p:pic>
    </p:spTree>
    <p:extLst>
      <p:ext uri="{BB962C8B-B14F-4D97-AF65-F5344CB8AC3E}">
        <p14:creationId xmlns:p14="http://schemas.microsoft.com/office/powerpoint/2010/main" val="4164149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2650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0D597D-D7F9-1CD3-A71F-2171265546E2}"/>
              </a:ext>
            </a:extLst>
          </p:cNvPr>
          <p:cNvSpPr>
            <a:spLocks noGrp="1"/>
          </p:cNvSpPr>
          <p:nvPr>
            <p:ph type="title"/>
          </p:nvPr>
        </p:nvSpPr>
        <p:spPr>
          <a:xfrm>
            <a:off x="633999" y="354227"/>
            <a:ext cx="10909073" cy="1014856"/>
          </a:xfrm>
        </p:spPr>
        <p:txBody>
          <a:bodyPr vert="horz" lIns="91440" tIns="45720" rIns="91440" bIns="45720" rtlCol="0" anchor="b">
            <a:normAutofit/>
          </a:bodyPr>
          <a:lstStyle/>
          <a:p>
            <a:r>
              <a:rPr lang="en-US" sz="3300" dirty="0">
                <a:solidFill>
                  <a:schemeClr val="bg1"/>
                </a:solidFill>
              </a:rPr>
              <a:t>Queries: Updating Obesity Class Using Temp Table / Transaction</a:t>
            </a:r>
          </a:p>
        </p:txBody>
      </p:sp>
      <p:cxnSp>
        <p:nvCxnSpPr>
          <p:cNvPr id="24" name="Straight Connector 23">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942" y="1466833"/>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E37481D5-0035-F1E9-53D8-A4810BB7D1C7}"/>
              </a:ext>
            </a:extLst>
          </p:cNvPr>
          <p:cNvPicPr>
            <a:picLocks noGrp="1" noChangeAspect="1"/>
          </p:cNvPicPr>
          <p:nvPr>
            <p:ph idx="1"/>
          </p:nvPr>
        </p:nvPicPr>
        <p:blipFill>
          <a:blip r:embed="rId4"/>
          <a:stretch>
            <a:fillRect/>
          </a:stretch>
        </p:blipFill>
        <p:spPr>
          <a:xfrm>
            <a:off x="4121672" y="2362865"/>
            <a:ext cx="3786139" cy="4017124"/>
          </a:xfrm>
          <a:prstGeom prst="rect">
            <a:avLst/>
          </a:prstGeom>
        </p:spPr>
      </p:pic>
      <p:pic>
        <p:nvPicPr>
          <p:cNvPr id="5" name="Picture 4">
            <a:extLst>
              <a:ext uri="{FF2B5EF4-FFF2-40B4-BE49-F238E27FC236}">
                <a16:creationId xmlns:a16="http://schemas.microsoft.com/office/drawing/2014/main" id="{AE099916-AB03-562B-DF9D-57D73415714C}"/>
              </a:ext>
            </a:extLst>
          </p:cNvPr>
          <p:cNvPicPr>
            <a:picLocks noChangeAspect="1"/>
          </p:cNvPicPr>
          <p:nvPr/>
        </p:nvPicPr>
        <p:blipFill>
          <a:blip r:embed="rId5"/>
          <a:stretch>
            <a:fillRect/>
          </a:stretch>
        </p:blipFill>
        <p:spPr>
          <a:xfrm>
            <a:off x="756942" y="3742526"/>
            <a:ext cx="3312785" cy="1268586"/>
          </a:xfrm>
          <a:prstGeom prst="rect">
            <a:avLst/>
          </a:prstGeom>
        </p:spPr>
      </p:pic>
      <p:pic>
        <p:nvPicPr>
          <p:cNvPr id="9" name="Picture 8">
            <a:extLst>
              <a:ext uri="{FF2B5EF4-FFF2-40B4-BE49-F238E27FC236}">
                <a16:creationId xmlns:a16="http://schemas.microsoft.com/office/drawing/2014/main" id="{BC86852A-3EBD-7215-49DE-EE803AC54CDA}"/>
              </a:ext>
            </a:extLst>
          </p:cNvPr>
          <p:cNvPicPr>
            <a:picLocks noChangeAspect="1"/>
          </p:cNvPicPr>
          <p:nvPr/>
        </p:nvPicPr>
        <p:blipFill>
          <a:blip r:embed="rId6"/>
          <a:stretch>
            <a:fillRect/>
          </a:stretch>
        </p:blipFill>
        <p:spPr>
          <a:xfrm>
            <a:off x="8230289" y="3188358"/>
            <a:ext cx="3312784" cy="2376923"/>
          </a:xfrm>
          <a:prstGeom prst="rect">
            <a:avLst/>
          </a:prstGeom>
        </p:spPr>
      </p:pic>
      <p:sp>
        <p:nvSpPr>
          <p:cNvPr id="26" name="Rectangle 25">
            <a:extLst>
              <a:ext uri="{FF2B5EF4-FFF2-40B4-BE49-F238E27FC236}">
                <a16:creationId xmlns:a16="http://schemas.microsoft.com/office/drawing/2014/main" id="{C29A556F-7A49-46B7-A1C2-C0280C895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Mortality19">
            <a:hlinkClick r:id="" action="ppaction://media"/>
            <a:extLst>
              <a:ext uri="{FF2B5EF4-FFF2-40B4-BE49-F238E27FC236}">
                <a16:creationId xmlns:a16="http://schemas.microsoft.com/office/drawing/2014/main" id="{1FC6A674-0F82-FD43-8240-E7E3D61735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20295" y="5810132"/>
            <a:ext cx="487363" cy="487363"/>
          </a:xfrm>
          <a:prstGeom prst="rect">
            <a:avLst/>
          </a:prstGeom>
        </p:spPr>
      </p:pic>
    </p:spTree>
    <p:extLst>
      <p:ext uri="{BB962C8B-B14F-4D97-AF65-F5344CB8AC3E}">
        <p14:creationId xmlns:p14="http://schemas.microsoft.com/office/powerpoint/2010/main" val="2672476718"/>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F161-C7E1-E168-2560-AD88C5C805F0}"/>
              </a:ext>
            </a:extLst>
          </p:cNvPr>
          <p:cNvSpPr>
            <a:spLocks noGrp="1"/>
          </p:cNvSpPr>
          <p:nvPr>
            <p:ph type="title"/>
          </p:nvPr>
        </p:nvSpPr>
        <p:spPr/>
        <p:txBody>
          <a:bodyPr/>
          <a:lstStyle/>
          <a:p>
            <a:r>
              <a:rPr lang="en-US" dirty="0"/>
              <a:t>An Explanation of Our Files</a:t>
            </a:r>
          </a:p>
        </p:txBody>
      </p:sp>
      <p:sp>
        <p:nvSpPr>
          <p:cNvPr id="3" name="Content Placeholder 2">
            <a:extLst>
              <a:ext uri="{FF2B5EF4-FFF2-40B4-BE49-F238E27FC236}">
                <a16:creationId xmlns:a16="http://schemas.microsoft.com/office/drawing/2014/main" id="{2053C90D-B655-72C2-9EE3-25717F9782BF}"/>
              </a:ext>
            </a:extLst>
          </p:cNvPr>
          <p:cNvSpPr>
            <a:spLocks noGrp="1"/>
          </p:cNvSpPr>
          <p:nvPr>
            <p:ph idx="1"/>
          </p:nvPr>
        </p:nvSpPr>
        <p:spPr/>
        <p:txBody>
          <a:bodyPr/>
          <a:lstStyle/>
          <a:p>
            <a:pPr>
              <a:buFont typeface="Wingdings" panose="05000000000000000000" pitchFamily="2" charset="2"/>
              <a:buChar char="§"/>
            </a:pPr>
            <a:r>
              <a:rPr lang="en-US" dirty="0"/>
              <a:t>Population: </a:t>
            </a:r>
            <a:r>
              <a:rPr lang="en-US" dirty="0">
                <a:hlinkClick r:id="rId5"/>
              </a:rPr>
              <a:t>https://www.census.gov/data/datasets/time-series/demo/popest/2010s-state-total.html</a:t>
            </a:r>
            <a:endParaRPr lang="en-US" dirty="0"/>
          </a:p>
          <a:p>
            <a:pPr>
              <a:buFont typeface="Wingdings" panose="05000000000000000000" pitchFamily="2" charset="2"/>
              <a:buChar char="§"/>
            </a:pPr>
            <a:r>
              <a:rPr lang="en-US" dirty="0"/>
              <a:t>Leading Causes of death - </a:t>
            </a:r>
            <a:r>
              <a:rPr lang="en-US" dirty="0">
                <a:hlinkClick r:id="rId6"/>
              </a:rPr>
              <a:t>https://catalog.data.gov/dataset/nchs-leading-causes-of-death-united-states-2c730</a:t>
            </a:r>
            <a:endParaRPr lang="en-US" dirty="0"/>
          </a:p>
          <a:p>
            <a:pPr>
              <a:buFont typeface="Wingdings" panose="05000000000000000000" pitchFamily="2" charset="2"/>
              <a:buChar char="§"/>
            </a:pPr>
            <a:r>
              <a:rPr lang="en-US" dirty="0"/>
              <a:t>Obesity - </a:t>
            </a:r>
            <a:r>
              <a:rPr lang="en-US" dirty="0">
                <a:hlinkClick r:id="rId7"/>
              </a:rPr>
              <a:t>https://catalog.data.gov/dataset/national-obesity-by-state-e483a </a:t>
            </a:r>
            <a:r>
              <a:rPr lang="en-US" dirty="0"/>
              <a:t>for obesity (2015 data) - The last column was deleted before import</a:t>
            </a:r>
          </a:p>
          <a:p>
            <a:pPr>
              <a:buFont typeface="Wingdings" panose="05000000000000000000" pitchFamily="2" charset="2"/>
              <a:buChar char="§"/>
            </a:pPr>
            <a:r>
              <a:rPr lang="en-US" dirty="0"/>
              <a:t>This project is written in PostgreSQL. Some of the syntax may reflect this</a:t>
            </a:r>
          </a:p>
        </p:txBody>
      </p:sp>
      <p:pic>
        <p:nvPicPr>
          <p:cNvPr id="5" name="Mortality2">
            <a:hlinkClick r:id="" action="ppaction://media"/>
            <a:extLst>
              <a:ext uri="{FF2B5EF4-FFF2-40B4-BE49-F238E27FC236}">
                <a16:creationId xmlns:a16="http://schemas.microsoft.com/office/drawing/2014/main" id="{96C22C0A-6F52-7AEA-ED7B-DC0F86A49A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88925" y="5869092"/>
            <a:ext cx="487363" cy="487363"/>
          </a:xfrm>
          <a:prstGeom prst="rect">
            <a:avLst/>
          </a:prstGeom>
        </p:spPr>
      </p:pic>
    </p:spTree>
    <p:extLst>
      <p:ext uri="{BB962C8B-B14F-4D97-AF65-F5344CB8AC3E}">
        <p14:creationId xmlns:p14="http://schemas.microsoft.com/office/powerpoint/2010/main" val="4055818287"/>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173CA11-A59B-AADD-9194-8587E5795ED9}"/>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3800">
                <a:solidFill>
                  <a:srgbClr val="FFFFFF"/>
                </a:solidFill>
              </a:rPr>
              <a:t>Queries: Partition By to Find Number in Each Obesity Class</a:t>
            </a:r>
          </a:p>
        </p:txBody>
      </p:sp>
      <p:cxnSp>
        <p:nvCxnSpPr>
          <p:cNvPr id="16" name="Straight Connector 15">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9009D212-EA42-7F5F-4289-EF3A02C05418}"/>
              </a:ext>
            </a:extLst>
          </p:cNvPr>
          <p:cNvPicPr>
            <a:picLocks noGrp="1" noChangeAspect="1"/>
          </p:cNvPicPr>
          <p:nvPr>
            <p:ph idx="1"/>
          </p:nvPr>
        </p:nvPicPr>
        <p:blipFill rotWithShape="1">
          <a:blip r:embed="rId4"/>
          <a:srcRect r="4134" b="1"/>
          <a:stretch/>
        </p:blipFill>
        <p:spPr>
          <a:xfrm>
            <a:off x="4635095" y="10"/>
            <a:ext cx="7556889" cy="6857990"/>
          </a:xfrm>
          <a:prstGeom prst="rect">
            <a:avLst/>
          </a:prstGeom>
        </p:spPr>
      </p:pic>
      <p:sp>
        <p:nvSpPr>
          <p:cNvPr id="6" name="TextBox 5">
            <a:extLst>
              <a:ext uri="{FF2B5EF4-FFF2-40B4-BE49-F238E27FC236}">
                <a16:creationId xmlns:a16="http://schemas.microsoft.com/office/drawing/2014/main" id="{F2044A4C-FE02-7EE5-79AE-A4BFDF721255}"/>
              </a:ext>
            </a:extLst>
          </p:cNvPr>
          <p:cNvSpPr txBox="1"/>
          <p:nvPr/>
        </p:nvSpPr>
        <p:spPr>
          <a:xfrm>
            <a:off x="552450" y="3933825"/>
            <a:ext cx="3105150"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 do think there may be some interesting queries around </a:t>
            </a:r>
            <a:r>
              <a:rPr lang="en-US" dirty="0" err="1"/>
              <a:t>obesity_class</a:t>
            </a:r>
            <a:r>
              <a:rPr lang="en-US" dirty="0"/>
              <a:t>, so we made it a column</a:t>
            </a:r>
          </a:p>
          <a:p>
            <a:pPr marL="285750" indent="-285750">
              <a:buFont typeface="Wingdings" panose="05000000000000000000" pitchFamily="2" charset="2"/>
              <a:buChar char="§"/>
            </a:pPr>
            <a:r>
              <a:rPr lang="en-US" dirty="0"/>
              <a:t>Here we used a partition statement to see total number of states in my self-defined classes</a:t>
            </a:r>
          </a:p>
        </p:txBody>
      </p:sp>
      <p:pic>
        <p:nvPicPr>
          <p:cNvPr id="3" name="Mortality20">
            <a:hlinkClick r:id="" action="ppaction://media"/>
            <a:extLst>
              <a:ext uri="{FF2B5EF4-FFF2-40B4-BE49-F238E27FC236}">
                <a16:creationId xmlns:a16="http://schemas.microsoft.com/office/drawing/2014/main" id="{243B2F18-0FEB-3D55-7A4E-A4ABCEB203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11661" y="5754786"/>
            <a:ext cx="487363" cy="487363"/>
          </a:xfrm>
          <a:prstGeom prst="rect">
            <a:avLst/>
          </a:prstGeom>
        </p:spPr>
      </p:pic>
    </p:spTree>
    <p:extLst>
      <p:ext uri="{BB962C8B-B14F-4D97-AF65-F5344CB8AC3E}">
        <p14:creationId xmlns:p14="http://schemas.microsoft.com/office/powerpoint/2010/main" val="2260481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729E7A2-0E71-4C61-C875-4265AEEFFBF2}"/>
              </a:ext>
            </a:extLst>
          </p:cNvPr>
          <p:cNvPicPr>
            <a:picLocks noChangeAspect="1"/>
          </p:cNvPicPr>
          <p:nvPr/>
        </p:nvPicPr>
        <p:blipFill>
          <a:blip r:embed="rId4"/>
          <a:stretch>
            <a:fillRect/>
          </a:stretch>
        </p:blipFill>
        <p:spPr>
          <a:xfrm>
            <a:off x="4305350" y="643538"/>
            <a:ext cx="3582400" cy="3618586"/>
          </a:xfrm>
          <a:prstGeom prst="rect">
            <a:avLst/>
          </a:prstGeom>
        </p:spPr>
      </p:pic>
      <p:sp>
        <p:nvSpPr>
          <p:cNvPr id="16" name="Rectangle 15">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7751113-4216-B47A-2BF8-80B3D9AC8110}"/>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a:solidFill>
                  <a:srgbClr val="FFFFFF"/>
                </a:solidFill>
              </a:rPr>
              <a:t>End Results</a:t>
            </a:r>
          </a:p>
        </p:txBody>
      </p:sp>
      <p:sp>
        <p:nvSpPr>
          <p:cNvPr id="3" name="Content Placeholder 2">
            <a:extLst>
              <a:ext uri="{FF2B5EF4-FFF2-40B4-BE49-F238E27FC236}">
                <a16:creationId xmlns:a16="http://schemas.microsoft.com/office/drawing/2014/main" id="{BA944C06-21EF-19AD-9035-5A90B5939BD5}"/>
              </a:ext>
            </a:extLst>
          </p:cNvPr>
          <p:cNvSpPr>
            <a:spLocks noGrp="1"/>
          </p:cNvSpPr>
          <p:nvPr>
            <p:ph idx="1"/>
          </p:nvPr>
        </p:nvSpPr>
        <p:spPr>
          <a:xfrm>
            <a:off x="8288040" y="4928681"/>
            <a:ext cx="3271059" cy="1495139"/>
          </a:xfrm>
        </p:spPr>
        <p:txBody>
          <a:bodyPr vert="horz" lIns="91440" tIns="45720" rIns="91440" bIns="45720" rtlCol="0" anchor="ctr">
            <a:normAutofit/>
          </a:bodyPr>
          <a:lstStyle/>
          <a:p>
            <a:pPr marL="0" indent="0">
              <a:lnSpc>
                <a:spcPct val="100000"/>
              </a:lnSpc>
              <a:buNone/>
            </a:pPr>
            <a:r>
              <a:rPr lang="en-US" sz="1800" cap="all" spc="200">
                <a:solidFill>
                  <a:srgbClr val="FFFFFF"/>
                </a:solidFill>
              </a:rPr>
              <a:t>3 tables and 11 views</a:t>
            </a:r>
          </a:p>
        </p:txBody>
      </p:sp>
      <p:cxnSp>
        <p:nvCxnSpPr>
          <p:cNvPr id="18" name="Straight Connector 17">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Mortality21">
            <a:hlinkClick r:id="" action="ppaction://media"/>
            <a:extLst>
              <a:ext uri="{FF2B5EF4-FFF2-40B4-BE49-F238E27FC236}">
                <a16:creationId xmlns:a16="http://schemas.microsoft.com/office/drawing/2014/main" id="{F264A432-A403-418F-BD7E-85756EBB89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3976" y="5459498"/>
            <a:ext cx="487363" cy="487363"/>
          </a:xfrm>
          <a:prstGeom prst="rect">
            <a:avLst/>
          </a:prstGeom>
        </p:spPr>
      </p:pic>
    </p:spTree>
    <p:extLst>
      <p:ext uri="{BB962C8B-B14F-4D97-AF65-F5344CB8AC3E}">
        <p14:creationId xmlns:p14="http://schemas.microsoft.com/office/powerpoint/2010/main" val="3645368269"/>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38394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82DAFED-44B7-9743-1464-D601E5D6DB13}"/>
              </a:ext>
            </a:extLst>
          </p:cNvPr>
          <p:cNvSpPr>
            <a:spLocks noGrp="1"/>
          </p:cNvSpPr>
          <p:nvPr>
            <p:ph type="title"/>
          </p:nvPr>
        </p:nvSpPr>
        <p:spPr>
          <a:xfrm>
            <a:off x="492370" y="516836"/>
            <a:ext cx="3084844" cy="1961086"/>
          </a:xfrm>
        </p:spPr>
        <p:txBody>
          <a:bodyPr>
            <a:normAutofit/>
          </a:bodyPr>
          <a:lstStyle/>
          <a:p>
            <a:r>
              <a:rPr lang="en-US" sz="3400">
                <a:solidFill>
                  <a:srgbClr val="FFFFFF"/>
                </a:solidFill>
              </a:rPr>
              <a:t>Visualizations in Tableau</a:t>
            </a:r>
          </a:p>
        </p:txBody>
      </p:sp>
      <p:cxnSp>
        <p:nvCxnSpPr>
          <p:cNvPr id="23" name="Straight Connector 2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B7CBEE-8FED-306D-C063-B5AAF6030360}"/>
              </a:ext>
            </a:extLst>
          </p:cNvPr>
          <p:cNvSpPr>
            <a:spLocks noGrp="1"/>
          </p:cNvSpPr>
          <p:nvPr>
            <p:ph idx="1"/>
          </p:nvPr>
        </p:nvSpPr>
        <p:spPr>
          <a:xfrm>
            <a:off x="571752" y="2799654"/>
            <a:ext cx="3005462" cy="3189665"/>
          </a:xfrm>
        </p:spPr>
        <p:txBody>
          <a:bodyPr>
            <a:normAutofit/>
          </a:bodyPr>
          <a:lstStyle/>
          <a:p>
            <a:pPr>
              <a:buFont typeface="Wingdings" panose="05000000000000000000" pitchFamily="2" charset="2"/>
              <a:buChar char="§"/>
            </a:pPr>
            <a:r>
              <a:rPr lang="en-US" sz="1800" dirty="0">
                <a:solidFill>
                  <a:srgbClr val="FFFFFF"/>
                </a:solidFill>
              </a:rPr>
              <a:t>To visualize some of this information, a dashboard in Tableau was created</a:t>
            </a:r>
          </a:p>
          <a:p>
            <a:pPr>
              <a:buFont typeface="Wingdings" panose="05000000000000000000" pitchFamily="2" charset="2"/>
              <a:buChar char="§"/>
            </a:pPr>
            <a:r>
              <a:rPr lang="en-US" sz="1800" dirty="0">
                <a:solidFill>
                  <a:srgbClr val="FFFFFF"/>
                </a:solidFill>
              </a:rPr>
              <a:t>If interested in the full filter functionality, please see the .</a:t>
            </a:r>
            <a:r>
              <a:rPr lang="en-US" sz="1800" dirty="0" err="1">
                <a:solidFill>
                  <a:srgbClr val="FFFFFF"/>
                </a:solidFill>
              </a:rPr>
              <a:t>twbx</a:t>
            </a:r>
            <a:r>
              <a:rPr lang="en-US" sz="1800" dirty="0">
                <a:solidFill>
                  <a:srgbClr val="FFFFFF"/>
                </a:solidFill>
              </a:rPr>
              <a:t> file</a:t>
            </a:r>
          </a:p>
        </p:txBody>
      </p:sp>
      <p:pic>
        <p:nvPicPr>
          <p:cNvPr id="6" name="Picture 5">
            <a:extLst>
              <a:ext uri="{FF2B5EF4-FFF2-40B4-BE49-F238E27FC236}">
                <a16:creationId xmlns:a16="http://schemas.microsoft.com/office/drawing/2014/main" id="{F29D1021-3324-408E-D636-A873918E4DBF}"/>
              </a:ext>
            </a:extLst>
          </p:cNvPr>
          <p:cNvPicPr>
            <a:picLocks noChangeAspect="1"/>
          </p:cNvPicPr>
          <p:nvPr/>
        </p:nvPicPr>
        <p:blipFill>
          <a:blip r:embed="rId4"/>
          <a:stretch>
            <a:fillRect/>
          </a:stretch>
        </p:blipFill>
        <p:spPr>
          <a:xfrm>
            <a:off x="4742017" y="1075164"/>
            <a:ext cx="6798082" cy="4707672"/>
          </a:xfrm>
          <a:prstGeom prst="rect">
            <a:avLst/>
          </a:prstGeom>
        </p:spPr>
      </p:pic>
      <p:pic>
        <p:nvPicPr>
          <p:cNvPr id="4" name="Mortality22">
            <a:hlinkClick r:id="" action="ppaction://media"/>
            <a:extLst>
              <a:ext uri="{FF2B5EF4-FFF2-40B4-BE49-F238E27FC236}">
                <a16:creationId xmlns:a16="http://schemas.microsoft.com/office/drawing/2014/main" id="{6CD15F38-7579-9DF7-62B6-97E1D1C875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5943" y="5216775"/>
            <a:ext cx="487363" cy="487363"/>
          </a:xfrm>
          <a:prstGeom prst="rect">
            <a:avLst/>
          </a:prstGeom>
        </p:spPr>
      </p:pic>
    </p:spTree>
    <p:extLst>
      <p:ext uri="{BB962C8B-B14F-4D97-AF65-F5344CB8AC3E}">
        <p14:creationId xmlns:p14="http://schemas.microsoft.com/office/powerpoint/2010/main" val="618733302"/>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DB8C4599-EEED-4178-CCC2-AC84FB4FEA4D}"/>
              </a:ext>
            </a:extLst>
          </p:cNvPr>
          <p:cNvPicPr>
            <a:picLocks noGrp="1" noChangeAspect="1"/>
          </p:cNvPicPr>
          <p:nvPr>
            <p:ph idx="1"/>
          </p:nvPr>
        </p:nvPicPr>
        <p:blipFill>
          <a:blip r:embed="rId4"/>
          <a:stretch>
            <a:fillRect/>
          </a:stretch>
        </p:blipFill>
        <p:spPr>
          <a:xfrm>
            <a:off x="2064027" y="905933"/>
            <a:ext cx="8095950" cy="5039728"/>
          </a:xfrm>
          <a:prstGeom prst="rect">
            <a:avLst/>
          </a:prstGeom>
        </p:spPr>
      </p:pic>
      <p:pic>
        <p:nvPicPr>
          <p:cNvPr id="2" name="Mortality23">
            <a:hlinkClick r:id="" action="ppaction://media"/>
            <a:extLst>
              <a:ext uri="{FF2B5EF4-FFF2-40B4-BE49-F238E27FC236}">
                <a16:creationId xmlns:a16="http://schemas.microsoft.com/office/drawing/2014/main" id="{453EC32A-FA92-B1FA-49E1-4AE25938F6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27259" y="5313128"/>
            <a:ext cx="487363" cy="487363"/>
          </a:xfrm>
          <a:prstGeom prst="rect">
            <a:avLst/>
          </a:prstGeom>
        </p:spPr>
      </p:pic>
    </p:spTree>
    <p:extLst>
      <p:ext uri="{BB962C8B-B14F-4D97-AF65-F5344CB8AC3E}">
        <p14:creationId xmlns:p14="http://schemas.microsoft.com/office/powerpoint/2010/main" val="2160807500"/>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art, bar chart&#10;&#10;Description automatically generated">
            <a:extLst>
              <a:ext uri="{FF2B5EF4-FFF2-40B4-BE49-F238E27FC236}">
                <a16:creationId xmlns:a16="http://schemas.microsoft.com/office/drawing/2014/main" id="{14BAB772-2A33-C2CD-7AA2-B466A5094E05}"/>
              </a:ext>
            </a:extLst>
          </p:cNvPr>
          <p:cNvPicPr>
            <a:picLocks noGrp="1" noChangeAspect="1"/>
          </p:cNvPicPr>
          <p:nvPr>
            <p:ph idx="1"/>
          </p:nvPr>
        </p:nvPicPr>
        <p:blipFill>
          <a:blip r:embed="rId4"/>
          <a:stretch>
            <a:fillRect/>
          </a:stretch>
        </p:blipFill>
        <p:spPr>
          <a:xfrm>
            <a:off x="3010632" y="905933"/>
            <a:ext cx="6202740" cy="5039728"/>
          </a:xfrm>
          <a:prstGeom prst="rect">
            <a:avLst/>
          </a:prstGeom>
        </p:spPr>
      </p:pic>
      <p:pic>
        <p:nvPicPr>
          <p:cNvPr id="2" name="Mortality24">
            <a:hlinkClick r:id="" action="ppaction://media"/>
            <a:extLst>
              <a:ext uri="{FF2B5EF4-FFF2-40B4-BE49-F238E27FC236}">
                <a16:creationId xmlns:a16="http://schemas.microsoft.com/office/drawing/2014/main" id="{489F9D5C-6378-C041-E18A-BE3ECB98AA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0641" y="5148237"/>
            <a:ext cx="487363" cy="487363"/>
          </a:xfrm>
          <a:prstGeom prst="rect">
            <a:avLst/>
          </a:prstGeom>
        </p:spPr>
      </p:pic>
    </p:spTree>
    <p:extLst>
      <p:ext uri="{BB962C8B-B14F-4D97-AF65-F5344CB8AC3E}">
        <p14:creationId xmlns:p14="http://schemas.microsoft.com/office/powerpoint/2010/main" val="1454808733"/>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pie chart&#10;&#10;Description automatically generated">
            <a:extLst>
              <a:ext uri="{FF2B5EF4-FFF2-40B4-BE49-F238E27FC236}">
                <a16:creationId xmlns:a16="http://schemas.microsoft.com/office/drawing/2014/main" id="{FCDA388A-E04C-42AE-C028-A2CC1DAE0272}"/>
              </a:ext>
            </a:extLst>
          </p:cNvPr>
          <p:cNvPicPr>
            <a:picLocks noGrp="1" noChangeAspect="1"/>
          </p:cNvPicPr>
          <p:nvPr>
            <p:ph idx="1"/>
          </p:nvPr>
        </p:nvPicPr>
        <p:blipFill>
          <a:blip r:embed="rId4"/>
          <a:stretch>
            <a:fillRect/>
          </a:stretch>
        </p:blipFill>
        <p:spPr>
          <a:xfrm>
            <a:off x="1876936" y="905933"/>
            <a:ext cx="8470131" cy="5039728"/>
          </a:xfrm>
          <a:prstGeom prst="rect">
            <a:avLst/>
          </a:prstGeom>
        </p:spPr>
      </p:pic>
      <p:pic>
        <p:nvPicPr>
          <p:cNvPr id="2" name="Mortality25">
            <a:hlinkClick r:id="" action="ppaction://media"/>
            <a:extLst>
              <a:ext uri="{FF2B5EF4-FFF2-40B4-BE49-F238E27FC236}">
                <a16:creationId xmlns:a16="http://schemas.microsoft.com/office/drawing/2014/main" id="{B803549F-FB23-B790-321C-8AB688A24C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6153" y="4833443"/>
            <a:ext cx="487363" cy="487363"/>
          </a:xfrm>
          <a:prstGeom prst="rect">
            <a:avLst/>
          </a:prstGeom>
        </p:spPr>
      </p:pic>
    </p:spTree>
    <p:extLst>
      <p:ext uri="{BB962C8B-B14F-4D97-AF65-F5344CB8AC3E}">
        <p14:creationId xmlns:p14="http://schemas.microsoft.com/office/powerpoint/2010/main" val="2490310761"/>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10;&#10;Description automatically generated with low confidence">
            <a:extLst>
              <a:ext uri="{FF2B5EF4-FFF2-40B4-BE49-F238E27FC236}">
                <a16:creationId xmlns:a16="http://schemas.microsoft.com/office/drawing/2014/main" id="{887B3BCA-C5AA-1133-4673-0964B68B8E09}"/>
              </a:ext>
            </a:extLst>
          </p:cNvPr>
          <p:cNvPicPr>
            <a:picLocks noGrp="1" noChangeAspect="1"/>
          </p:cNvPicPr>
          <p:nvPr>
            <p:ph idx="1"/>
          </p:nvPr>
        </p:nvPicPr>
        <p:blipFill>
          <a:blip r:embed="rId4"/>
          <a:stretch>
            <a:fillRect/>
          </a:stretch>
        </p:blipFill>
        <p:spPr>
          <a:xfrm>
            <a:off x="943356" y="2327460"/>
            <a:ext cx="10337292" cy="2196674"/>
          </a:xfrm>
          <a:prstGeom prst="rect">
            <a:avLst/>
          </a:prstGeom>
        </p:spPr>
      </p:pic>
      <p:pic>
        <p:nvPicPr>
          <p:cNvPr id="2" name="Mortality26">
            <a:hlinkClick r:id="" action="ppaction://media"/>
            <a:extLst>
              <a:ext uri="{FF2B5EF4-FFF2-40B4-BE49-F238E27FC236}">
                <a16:creationId xmlns:a16="http://schemas.microsoft.com/office/drawing/2014/main" id="{CF805835-5C62-6543-84FB-F7EE9B204E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565" y="5637752"/>
            <a:ext cx="487363" cy="487363"/>
          </a:xfrm>
          <a:prstGeom prst="rect">
            <a:avLst/>
          </a:prstGeom>
        </p:spPr>
      </p:pic>
    </p:spTree>
    <p:extLst>
      <p:ext uri="{BB962C8B-B14F-4D97-AF65-F5344CB8AC3E}">
        <p14:creationId xmlns:p14="http://schemas.microsoft.com/office/powerpoint/2010/main" val="2206377036"/>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7" name="Straight Connector 5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6D8BB7-4F62-FC1A-436E-CBC69F751096}"/>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5000">
                <a:solidFill>
                  <a:schemeClr val="tx1"/>
                </a:solidFill>
              </a:rPr>
              <a:t>Create Our Database and Tables</a:t>
            </a:r>
          </a:p>
        </p:txBody>
      </p:sp>
      <p:pic>
        <p:nvPicPr>
          <p:cNvPr id="5" name="Content Placeholder 4">
            <a:extLst>
              <a:ext uri="{FF2B5EF4-FFF2-40B4-BE49-F238E27FC236}">
                <a16:creationId xmlns:a16="http://schemas.microsoft.com/office/drawing/2014/main" id="{1D84DF61-4B4D-853F-B61E-F29BD9E24464}"/>
              </a:ext>
            </a:extLst>
          </p:cNvPr>
          <p:cNvPicPr>
            <a:picLocks noGrp="1" noChangeAspect="1"/>
          </p:cNvPicPr>
          <p:nvPr>
            <p:ph idx="1"/>
          </p:nvPr>
        </p:nvPicPr>
        <p:blipFill rotWithShape="1">
          <a:blip r:embed="rId4"/>
          <a:srcRect r="-1" b="16705"/>
          <a:stretch/>
        </p:blipFill>
        <p:spPr>
          <a:xfrm>
            <a:off x="4622636" y="3474730"/>
            <a:ext cx="7556906" cy="3383270"/>
          </a:xfrm>
          <a:prstGeom prst="rect">
            <a:avLst/>
          </a:prstGeom>
        </p:spPr>
      </p:pic>
      <p:cxnSp>
        <p:nvCxnSpPr>
          <p:cNvPr id="61" name="Straight Connector 6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Content Placeholder 4">
            <a:extLst>
              <a:ext uri="{FF2B5EF4-FFF2-40B4-BE49-F238E27FC236}">
                <a16:creationId xmlns:a16="http://schemas.microsoft.com/office/drawing/2014/main" id="{4221576D-FED2-B5F4-D18B-8DCE011268B3}"/>
              </a:ext>
            </a:extLst>
          </p:cNvPr>
          <p:cNvPicPr>
            <a:picLocks noChangeAspect="1"/>
          </p:cNvPicPr>
          <p:nvPr/>
        </p:nvPicPr>
        <p:blipFill rotWithShape="1">
          <a:blip r:embed="rId5"/>
          <a:srcRect r="-1" b="15125"/>
          <a:stretch/>
        </p:blipFill>
        <p:spPr>
          <a:xfrm>
            <a:off x="4628874" y="128432"/>
            <a:ext cx="7556889" cy="3383280"/>
          </a:xfrm>
          <a:prstGeom prst="rect">
            <a:avLst/>
          </a:prstGeom>
        </p:spPr>
      </p:pic>
      <p:pic>
        <p:nvPicPr>
          <p:cNvPr id="4" name="Mortality3">
            <a:hlinkClick r:id="" action="ppaction://media"/>
            <a:extLst>
              <a:ext uri="{FF2B5EF4-FFF2-40B4-BE49-F238E27FC236}">
                <a16:creationId xmlns:a16="http://schemas.microsoft.com/office/drawing/2014/main" id="{76ABAB54-60B8-9789-DFF3-F8784297E8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9115" y="5852139"/>
            <a:ext cx="487363" cy="487363"/>
          </a:xfrm>
          <a:prstGeom prst="rect">
            <a:avLst/>
          </a:prstGeom>
        </p:spPr>
      </p:pic>
    </p:spTree>
    <p:extLst>
      <p:ext uri="{BB962C8B-B14F-4D97-AF65-F5344CB8AC3E}">
        <p14:creationId xmlns:p14="http://schemas.microsoft.com/office/powerpoint/2010/main" val="1110911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4020FB1-0FDA-A576-6BED-997614832254}"/>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Import our CSV files</a:t>
            </a:r>
          </a:p>
        </p:txBody>
      </p:sp>
      <p:sp>
        <p:nvSpPr>
          <p:cNvPr id="3" name="Content Placeholder 2">
            <a:extLst>
              <a:ext uri="{FF2B5EF4-FFF2-40B4-BE49-F238E27FC236}">
                <a16:creationId xmlns:a16="http://schemas.microsoft.com/office/drawing/2014/main" id="{4A8A0E44-D9E6-3B8D-3B1B-B9094EF1EAB2}"/>
              </a:ext>
            </a:extLst>
          </p:cNvPr>
          <p:cNvSpPr>
            <a:spLocks noGrp="1"/>
          </p:cNvSpPr>
          <p:nvPr>
            <p:ph idx="1"/>
          </p:nvPr>
        </p:nvSpPr>
        <p:spPr>
          <a:xfrm>
            <a:off x="8289580" y="5120639"/>
            <a:ext cx="3073745" cy="1280160"/>
          </a:xfrm>
        </p:spPr>
        <p:txBody>
          <a:bodyPr vert="horz" lIns="91440" tIns="45720" rIns="91440" bIns="45720" rtlCol="0" anchor="ctr">
            <a:normAutofit fontScale="92500" lnSpcReduction="10000"/>
          </a:bodyPr>
          <a:lstStyle/>
          <a:p>
            <a:pPr marL="0" indent="0">
              <a:lnSpc>
                <a:spcPct val="100000"/>
              </a:lnSpc>
              <a:buNone/>
            </a:pPr>
            <a:r>
              <a:rPr lang="en-US" sz="1500" cap="all" spc="200" dirty="0">
                <a:solidFill>
                  <a:srgbClr val="FFFFFF"/>
                </a:solidFill>
              </a:rPr>
              <a:t>I do believe the copy statements are PostgreSQL syntax.</a:t>
            </a:r>
          </a:p>
          <a:p>
            <a:pPr marL="0" indent="0">
              <a:lnSpc>
                <a:spcPct val="100000"/>
              </a:lnSpc>
              <a:buNone/>
            </a:pPr>
            <a:r>
              <a:rPr lang="en-US" sz="1500" cap="all" spc="200" dirty="0">
                <a:solidFill>
                  <a:srgbClr val="FFFFFF"/>
                </a:solidFill>
              </a:rPr>
              <a:t>An Index was created on cause</a:t>
            </a:r>
          </a:p>
        </p:txBody>
      </p:sp>
      <p:pic>
        <p:nvPicPr>
          <p:cNvPr id="4" name="Picture 3">
            <a:extLst>
              <a:ext uri="{FF2B5EF4-FFF2-40B4-BE49-F238E27FC236}">
                <a16:creationId xmlns:a16="http://schemas.microsoft.com/office/drawing/2014/main" id="{A8A69DE1-F32C-8E13-4899-9937D46D823F}"/>
              </a:ext>
            </a:extLst>
          </p:cNvPr>
          <p:cNvPicPr>
            <a:picLocks noChangeAspect="1"/>
          </p:cNvPicPr>
          <p:nvPr/>
        </p:nvPicPr>
        <p:blipFill>
          <a:blip r:embed="rId4"/>
          <a:stretch>
            <a:fillRect/>
          </a:stretch>
        </p:blipFill>
        <p:spPr>
          <a:xfrm>
            <a:off x="6576163" y="1212392"/>
            <a:ext cx="5130782" cy="2321678"/>
          </a:xfrm>
          <a:prstGeom prst="rect">
            <a:avLst/>
          </a:prstGeom>
        </p:spPr>
      </p:pic>
      <p:pic>
        <p:nvPicPr>
          <p:cNvPr id="5" name="Picture 4">
            <a:extLst>
              <a:ext uri="{FF2B5EF4-FFF2-40B4-BE49-F238E27FC236}">
                <a16:creationId xmlns:a16="http://schemas.microsoft.com/office/drawing/2014/main" id="{D56C17B9-0ED5-DEBA-FD9E-F29934E7B73B}"/>
              </a:ext>
            </a:extLst>
          </p:cNvPr>
          <p:cNvPicPr>
            <a:picLocks noChangeAspect="1"/>
          </p:cNvPicPr>
          <p:nvPr/>
        </p:nvPicPr>
        <p:blipFill>
          <a:blip r:embed="rId5"/>
          <a:stretch>
            <a:fillRect/>
          </a:stretch>
        </p:blipFill>
        <p:spPr>
          <a:xfrm>
            <a:off x="771464" y="734593"/>
            <a:ext cx="5130778" cy="3437621"/>
          </a:xfrm>
          <a:prstGeom prst="rect">
            <a:avLst/>
          </a:prstGeom>
        </p:spPr>
      </p:pic>
      <p:cxnSp>
        <p:nvCxnSpPr>
          <p:cNvPr id="53" name="Straight Connector 52">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Mortality4">
            <a:hlinkClick r:id="" action="ppaction://media"/>
            <a:extLst>
              <a:ext uri="{FF2B5EF4-FFF2-40B4-BE49-F238E27FC236}">
                <a16:creationId xmlns:a16="http://schemas.microsoft.com/office/drawing/2014/main" id="{0EDD6433-D88C-BF50-8B18-4959C1AC86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0295" y="5669755"/>
            <a:ext cx="487363" cy="487363"/>
          </a:xfrm>
          <a:prstGeom prst="rect">
            <a:avLst/>
          </a:prstGeom>
        </p:spPr>
      </p:pic>
    </p:spTree>
    <p:extLst>
      <p:ext uri="{BB962C8B-B14F-4D97-AF65-F5344CB8AC3E}">
        <p14:creationId xmlns:p14="http://schemas.microsoft.com/office/powerpoint/2010/main" val="3091915382"/>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E452895-A455-E63D-4C85-7A776F7D3C64}"/>
              </a:ext>
            </a:extLst>
          </p:cNvPr>
          <p:cNvSpPr>
            <a:spLocks noGrp="1"/>
          </p:cNvSpPr>
          <p:nvPr>
            <p:ph type="title"/>
          </p:nvPr>
        </p:nvSpPr>
        <p:spPr>
          <a:xfrm>
            <a:off x="643467" y="516835"/>
            <a:ext cx="3448259" cy="1666501"/>
          </a:xfrm>
        </p:spPr>
        <p:txBody>
          <a:bodyPr vert="horz" lIns="91440" tIns="45720" rIns="91440" bIns="45720" rtlCol="0">
            <a:normAutofit/>
          </a:bodyPr>
          <a:lstStyle/>
          <a:p>
            <a:r>
              <a:rPr lang="en-US" sz="3700">
                <a:solidFill>
                  <a:srgbClr val="FFFFFF"/>
                </a:solidFill>
              </a:rPr>
              <a:t>Data Cleaning: Drop Column</a:t>
            </a:r>
          </a:p>
        </p:txBody>
      </p:sp>
      <p:cxnSp>
        <p:nvCxnSpPr>
          <p:cNvPr id="36" name="Straight Connector 3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474DB4-7575-9AE7-4BB8-70B0BF643A26}"/>
              </a:ext>
            </a:extLst>
          </p:cNvPr>
          <p:cNvSpPr>
            <a:spLocks noGrp="1"/>
          </p:cNvSpPr>
          <p:nvPr>
            <p:ph idx="1"/>
          </p:nvPr>
        </p:nvSpPr>
        <p:spPr>
          <a:xfrm>
            <a:off x="643467" y="2546224"/>
            <a:ext cx="3448259" cy="3342747"/>
          </a:xfrm>
        </p:spPr>
        <p:txBody>
          <a:bodyPr vert="horz" lIns="91440" tIns="45720" rIns="91440" bIns="45720" rtlCol="0">
            <a:normAutofit/>
          </a:bodyPr>
          <a:lstStyle/>
          <a:p>
            <a:pPr marL="0" indent="0">
              <a:buNone/>
            </a:pPr>
            <a:r>
              <a:rPr lang="en-US" sz="1800" cap="all" spc="200">
                <a:solidFill>
                  <a:srgbClr val="FFFFFF"/>
                </a:solidFill>
              </a:rPr>
              <a:t>I do not intend to use the SHAPE_Length column in Obesity, so we will drop it here</a:t>
            </a:r>
          </a:p>
        </p:txBody>
      </p:sp>
      <p:pic>
        <p:nvPicPr>
          <p:cNvPr id="5" name="Picture 4">
            <a:extLst>
              <a:ext uri="{FF2B5EF4-FFF2-40B4-BE49-F238E27FC236}">
                <a16:creationId xmlns:a16="http://schemas.microsoft.com/office/drawing/2014/main" id="{8114DAA0-7948-9B22-CE41-088FC64DA387}"/>
              </a:ext>
            </a:extLst>
          </p:cNvPr>
          <p:cNvPicPr>
            <a:picLocks noChangeAspect="1"/>
          </p:cNvPicPr>
          <p:nvPr/>
        </p:nvPicPr>
        <p:blipFill rotWithShape="1">
          <a:blip r:embed="rId4"/>
          <a:srcRect l="1140" r="22472"/>
          <a:stretch/>
        </p:blipFill>
        <p:spPr>
          <a:xfrm>
            <a:off x="4654296" y="10"/>
            <a:ext cx="7537703" cy="6857990"/>
          </a:xfrm>
          <a:prstGeom prst="rect">
            <a:avLst/>
          </a:prstGeom>
        </p:spPr>
      </p:pic>
      <p:pic>
        <p:nvPicPr>
          <p:cNvPr id="4" name="Mortality5">
            <a:hlinkClick r:id="" action="ppaction://media"/>
            <a:extLst>
              <a:ext uri="{FF2B5EF4-FFF2-40B4-BE49-F238E27FC236}">
                <a16:creationId xmlns:a16="http://schemas.microsoft.com/office/drawing/2014/main" id="{F8D3A3A0-358C-420A-A210-0C5DD1E5D0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3686" y="5594239"/>
            <a:ext cx="487363" cy="487363"/>
          </a:xfrm>
          <a:prstGeom prst="rect">
            <a:avLst/>
          </a:prstGeom>
        </p:spPr>
      </p:pic>
    </p:spTree>
    <p:extLst>
      <p:ext uri="{BB962C8B-B14F-4D97-AF65-F5344CB8AC3E}">
        <p14:creationId xmlns:p14="http://schemas.microsoft.com/office/powerpoint/2010/main" val="1603871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B2D6CD3-DA6A-B773-FB6D-2AC3D763E421}"/>
              </a:ext>
            </a:extLst>
          </p:cNvPr>
          <p:cNvSpPr>
            <a:spLocks noGrp="1"/>
          </p:cNvSpPr>
          <p:nvPr>
            <p:ph type="title"/>
          </p:nvPr>
        </p:nvSpPr>
        <p:spPr>
          <a:xfrm>
            <a:off x="643467" y="516835"/>
            <a:ext cx="3448259" cy="1666501"/>
          </a:xfrm>
        </p:spPr>
        <p:txBody>
          <a:bodyPr>
            <a:normAutofit/>
          </a:bodyPr>
          <a:lstStyle/>
          <a:p>
            <a:r>
              <a:rPr lang="en-US" sz="3700">
                <a:solidFill>
                  <a:srgbClr val="FFFFFF"/>
                </a:solidFill>
              </a:rPr>
              <a:t>Data Cleaning: Null Values</a:t>
            </a:r>
          </a:p>
        </p:txBody>
      </p:sp>
      <p:cxnSp>
        <p:nvCxnSpPr>
          <p:cNvPr id="17"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58C447-31E4-2B68-74B3-C25F2D5DD105}"/>
              </a:ext>
            </a:extLst>
          </p:cNvPr>
          <p:cNvSpPr>
            <a:spLocks noGrp="1"/>
          </p:cNvSpPr>
          <p:nvPr>
            <p:ph idx="1"/>
          </p:nvPr>
        </p:nvSpPr>
        <p:spPr>
          <a:xfrm>
            <a:off x="643467" y="2546224"/>
            <a:ext cx="3448259" cy="3342747"/>
          </a:xfrm>
        </p:spPr>
        <p:txBody>
          <a:bodyPr>
            <a:normAutofit/>
          </a:bodyPr>
          <a:lstStyle/>
          <a:p>
            <a:pPr>
              <a:buFont typeface="Wingdings" panose="05000000000000000000" pitchFamily="2" charset="2"/>
              <a:buChar char="§"/>
            </a:pPr>
            <a:r>
              <a:rPr lang="en-US" sz="1800" dirty="0">
                <a:solidFill>
                  <a:srgbClr val="FFFFFF"/>
                </a:solidFill>
              </a:rPr>
              <a:t>Here we check if any important values (not already specified as NOT NULL or PRIMARY KEY in our tables) are null after import. All queries returned NULL (No null values in our table).</a:t>
            </a:r>
          </a:p>
        </p:txBody>
      </p:sp>
      <p:pic>
        <p:nvPicPr>
          <p:cNvPr id="5" name="Picture 4">
            <a:extLst>
              <a:ext uri="{FF2B5EF4-FFF2-40B4-BE49-F238E27FC236}">
                <a16:creationId xmlns:a16="http://schemas.microsoft.com/office/drawing/2014/main" id="{FB351B76-F279-AF3D-3A35-39F3CAF6F9AD}"/>
              </a:ext>
            </a:extLst>
          </p:cNvPr>
          <p:cNvPicPr>
            <a:picLocks noChangeAspect="1"/>
          </p:cNvPicPr>
          <p:nvPr/>
        </p:nvPicPr>
        <p:blipFill rotWithShape="1">
          <a:blip r:embed="rId4"/>
          <a:srcRect r="23886"/>
          <a:stretch/>
        </p:blipFill>
        <p:spPr>
          <a:xfrm>
            <a:off x="4654296" y="10"/>
            <a:ext cx="7537703" cy="6857990"/>
          </a:xfrm>
          <a:prstGeom prst="rect">
            <a:avLst/>
          </a:prstGeom>
        </p:spPr>
      </p:pic>
      <p:pic>
        <p:nvPicPr>
          <p:cNvPr id="4" name="Mortality6">
            <a:hlinkClick r:id="" action="ppaction://media"/>
            <a:extLst>
              <a:ext uri="{FF2B5EF4-FFF2-40B4-BE49-F238E27FC236}">
                <a16:creationId xmlns:a16="http://schemas.microsoft.com/office/drawing/2014/main" id="{82C5D284-69AE-31C0-C9E6-BCBBD7DA5B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6388" y="5397597"/>
            <a:ext cx="487363" cy="487363"/>
          </a:xfrm>
          <a:prstGeom prst="rect">
            <a:avLst/>
          </a:prstGeom>
        </p:spPr>
      </p:pic>
    </p:spTree>
    <p:extLst>
      <p:ext uri="{BB962C8B-B14F-4D97-AF65-F5344CB8AC3E}">
        <p14:creationId xmlns:p14="http://schemas.microsoft.com/office/powerpoint/2010/main" val="4196417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962D3F-8368-6043-0243-D1F4DEFA325F}"/>
              </a:ext>
            </a:extLst>
          </p:cNvPr>
          <p:cNvSpPr>
            <a:spLocks noGrp="1"/>
          </p:cNvSpPr>
          <p:nvPr>
            <p:ph type="title"/>
          </p:nvPr>
        </p:nvSpPr>
        <p:spPr>
          <a:xfrm>
            <a:off x="643467" y="516835"/>
            <a:ext cx="3448259" cy="1666501"/>
          </a:xfrm>
        </p:spPr>
        <p:txBody>
          <a:bodyPr>
            <a:normAutofit/>
          </a:bodyPr>
          <a:lstStyle/>
          <a:p>
            <a:r>
              <a:rPr lang="en-US" sz="3400">
                <a:solidFill>
                  <a:srgbClr val="FFFFFF"/>
                </a:solidFill>
              </a:rPr>
              <a:t>Data Cleaning: Checking for Typos</a:t>
            </a:r>
          </a:p>
        </p:txBody>
      </p:sp>
      <p:cxnSp>
        <p:nvCxnSpPr>
          <p:cNvPr id="26"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661BE0-B6D2-E5E7-8F73-339C70837D86}"/>
              </a:ext>
            </a:extLst>
          </p:cNvPr>
          <p:cNvSpPr>
            <a:spLocks noGrp="1"/>
          </p:cNvSpPr>
          <p:nvPr>
            <p:ph idx="1"/>
          </p:nvPr>
        </p:nvSpPr>
        <p:spPr>
          <a:xfrm>
            <a:off x="643467" y="2546224"/>
            <a:ext cx="3448259" cy="3342747"/>
          </a:xfrm>
        </p:spPr>
        <p:txBody>
          <a:bodyPr>
            <a:normAutofit/>
          </a:bodyPr>
          <a:lstStyle/>
          <a:p>
            <a:pPr>
              <a:buFont typeface="Wingdings" panose="05000000000000000000" pitchFamily="2" charset="2"/>
              <a:buChar char="§"/>
            </a:pPr>
            <a:r>
              <a:rPr lang="en-US" sz="1800">
                <a:solidFill>
                  <a:srgbClr val="FFFFFF"/>
                </a:solidFill>
              </a:rPr>
              <a:t>Here we select all regions, diagnosis codes, year_data and causes to see if there are any typos</a:t>
            </a:r>
          </a:p>
          <a:p>
            <a:pPr>
              <a:buFont typeface="Wingdings" panose="05000000000000000000" pitchFamily="2" charset="2"/>
              <a:buChar char="§"/>
            </a:pPr>
            <a:r>
              <a:rPr lang="en-US" sz="1800">
                <a:solidFill>
                  <a:srgbClr val="FFFFFF"/>
                </a:solidFill>
              </a:rPr>
              <a:t>All of our queries returned equal counts for each year, region, cause, diagnosis code, etc. We would expect these all to be equal on a successful import.</a:t>
            </a:r>
          </a:p>
          <a:p>
            <a:pPr marL="0" indent="0">
              <a:buNone/>
            </a:pPr>
            <a:endParaRPr lang="en-US" sz="1800">
              <a:solidFill>
                <a:srgbClr val="FFFFFF"/>
              </a:solidFill>
            </a:endParaRPr>
          </a:p>
        </p:txBody>
      </p:sp>
      <p:pic>
        <p:nvPicPr>
          <p:cNvPr id="5" name="Picture 4">
            <a:extLst>
              <a:ext uri="{FF2B5EF4-FFF2-40B4-BE49-F238E27FC236}">
                <a16:creationId xmlns:a16="http://schemas.microsoft.com/office/drawing/2014/main" id="{B794A0C3-9424-7C0D-C7CA-B7B72452661B}"/>
              </a:ext>
            </a:extLst>
          </p:cNvPr>
          <p:cNvPicPr>
            <a:picLocks noChangeAspect="1"/>
          </p:cNvPicPr>
          <p:nvPr/>
        </p:nvPicPr>
        <p:blipFill rotWithShape="1">
          <a:blip r:embed="rId4"/>
          <a:srcRect r="2729" b="1"/>
          <a:stretch/>
        </p:blipFill>
        <p:spPr>
          <a:xfrm>
            <a:off x="4654296" y="10"/>
            <a:ext cx="7537703" cy="6857990"/>
          </a:xfrm>
          <a:prstGeom prst="rect">
            <a:avLst/>
          </a:prstGeom>
        </p:spPr>
      </p:pic>
      <p:pic>
        <p:nvPicPr>
          <p:cNvPr id="4" name="Mortality7">
            <a:hlinkClick r:id="" action="ppaction://media"/>
            <a:extLst>
              <a:ext uri="{FF2B5EF4-FFF2-40B4-BE49-F238E27FC236}">
                <a16:creationId xmlns:a16="http://schemas.microsoft.com/office/drawing/2014/main" id="{EFA377F7-CB90-D628-D6E0-A75C4004CB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4692" y="5760748"/>
            <a:ext cx="487363" cy="487363"/>
          </a:xfrm>
          <a:prstGeom prst="rect">
            <a:avLst/>
          </a:prstGeom>
        </p:spPr>
      </p:pic>
    </p:spTree>
    <p:extLst>
      <p:ext uri="{BB962C8B-B14F-4D97-AF65-F5344CB8AC3E}">
        <p14:creationId xmlns:p14="http://schemas.microsoft.com/office/powerpoint/2010/main" val="1788870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F987-99F1-4DD3-CD03-3CEA01321A2A}"/>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37DAB164-EFF3-1D61-17F8-07D8EF9162B8}"/>
              </a:ext>
            </a:extLst>
          </p:cNvPr>
          <p:cNvSpPr>
            <a:spLocks noGrp="1"/>
          </p:cNvSpPr>
          <p:nvPr>
            <p:ph idx="1"/>
          </p:nvPr>
        </p:nvSpPr>
        <p:spPr/>
        <p:txBody>
          <a:bodyPr>
            <a:normAutofit/>
          </a:bodyPr>
          <a:lstStyle/>
          <a:p>
            <a:pPr>
              <a:buFont typeface="Wingdings" panose="05000000000000000000" pitchFamily="2" charset="2"/>
              <a:buChar char="§"/>
            </a:pPr>
            <a:r>
              <a:rPr lang="en-US" sz="3200" dirty="0"/>
              <a:t>After examining the queries, each table has the values expected, and the same amount as other tables, as expected.</a:t>
            </a:r>
          </a:p>
          <a:p>
            <a:pPr>
              <a:buFont typeface="Wingdings" panose="05000000000000000000" pitchFamily="2" charset="2"/>
              <a:buChar char="§"/>
            </a:pPr>
            <a:r>
              <a:rPr lang="en-US" sz="3200" dirty="0"/>
              <a:t>I do not anticipate this always happening in my career, but thanks to Census.gov and data.gov, it appears we have obtained completely clean data!</a:t>
            </a:r>
          </a:p>
        </p:txBody>
      </p:sp>
      <p:pic>
        <p:nvPicPr>
          <p:cNvPr id="4" name="Mortality8">
            <a:hlinkClick r:id="" action="ppaction://media"/>
            <a:extLst>
              <a:ext uri="{FF2B5EF4-FFF2-40B4-BE49-F238E27FC236}">
                <a16:creationId xmlns:a16="http://schemas.microsoft.com/office/drawing/2014/main" id="{1EC19264-E547-AA76-0AB0-04676E94C8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68317" y="5120641"/>
            <a:ext cx="487363" cy="487363"/>
          </a:xfrm>
          <a:prstGeom prst="rect">
            <a:avLst/>
          </a:prstGeom>
        </p:spPr>
      </p:pic>
    </p:spTree>
    <p:extLst>
      <p:ext uri="{BB962C8B-B14F-4D97-AF65-F5344CB8AC3E}">
        <p14:creationId xmlns:p14="http://schemas.microsoft.com/office/powerpoint/2010/main" val="2663336472"/>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D1EC63-96BF-C9A5-9307-3A3995073C7A}"/>
              </a:ext>
            </a:extLst>
          </p:cNvPr>
          <p:cNvSpPr>
            <a:spLocks noGrp="1"/>
          </p:cNvSpPr>
          <p:nvPr>
            <p:ph type="title"/>
          </p:nvPr>
        </p:nvSpPr>
        <p:spPr>
          <a:xfrm>
            <a:off x="1097279" y="4273186"/>
            <a:ext cx="10445793" cy="1193114"/>
          </a:xfrm>
        </p:spPr>
        <p:txBody>
          <a:bodyPr vert="horz" lIns="91440" tIns="45720" rIns="91440" bIns="45720" rtlCol="0" anchor="b">
            <a:normAutofit/>
          </a:bodyPr>
          <a:lstStyle/>
          <a:p>
            <a:r>
              <a:rPr lang="en-US" sz="4200">
                <a:solidFill>
                  <a:schemeClr val="tx1"/>
                </a:solidFill>
              </a:rPr>
              <a:t>Deleting Puerto Rico From Our Table</a:t>
            </a:r>
          </a:p>
        </p:txBody>
      </p:sp>
      <p:sp>
        <p:nvSpPr>
          <p:cNvPr id="3" name="Content Placeholder 2">
            <a:extLst>
              <a:ext uri="{FF2B5EF4-FFF2-40B4-BE49-F238E27FC236}">
                <a16:creationId xmlns:a16="http://schemas.microsoft.com/office/drawing/2014/main" id="{22CCE2EE-87D6-78DE-2093-133AA6AD504B}"/>
              </a:ext>
            </a:extLst>
          </p:cNvPr>
          <p:cNvSpPr>
            <a:spLocks noGrp="1"/>
          </p:cNvSpPr>
          <p:nvPr>
            <p:ph idx="1"/>
          </p:nvPr>
        </p:nvSpPr>
        <p:spPr>
          <a:xfrm>
            <a:off x="1113307" y="5740625"/>
            <a:ext cx="10445793" cy="460536"/>
          </a:xfrm>
        </p:spPr>
        <p:txBody>
          <a:bodyPr vert="horz" lIns="91440" tIns="45720" rIns="91440" bIns="45720" rtlCol="0">
            <a:normAutofit/>
          </a:bodyPr>
          <a:lstStyle/>
          <a:p>
            <a:pPr marL="0" indent="0">
              <a:lnSpc>
                <a:spcPct val="90000"/>
              </a:lnSpc>
              <a:buNone/>
            </a:pPr>
            <a:r>
              <a:rPr lang="en-US" sz="1400" cap="all" spc="200">
                <a:solidFill>
                  <a:schemeClr val="tx1"/>
                </a:solidFill>
              </a:rPr>
              <a:t>We only have Puerto Rico in our obesity table currently, so we will delete that row here</a:t>
            </a:r>
          </a:p>
        </p:txBody>
      </p:sp>
      <p:pic>
        <p:nvPicPr>
          <p:cNvPr id="9" name="Picture 8">
            <a:extLst>
              <a:ext uri="{FF2B5EF4-FFF2-40B4-BE49-F238E27FC236}">
                <a16:creationId xmlns:a16="http://schemas.microsoft.com/office/drawing/2014/main" id="{E9262A17-638A-CFA5-B4FE-3C67DF8F52C2}"/>
              </a:ext>
            </a:extLst>
          </p:cNvPr>
          <p:cNvPicPr>
            <a:picLocks noChangeAspect="1"/>
          </p:cNvPicPr>
          <p:nvPr/>
        </p:nvPicPr>
        <p:blipFill>
          <a:blip r:embed="rId4"/>
          <a:stretch>
            <a:fillRect/>
          </a:stretch>
        </p:blipFill>
        <p:spPr>
          <a:xfrm>
            <a:off x="7895375" y="1510206"/>
            <a:ext cx="3131213" cy="1869380"/>
          </a:xfrm>
          <a:prstGeom prst="rect">
            <a:avLst/>
          </a:prstGeom>
        </p:spPr>
      </p:pic>
      <p:pic>
        <p:nvPicPr>
          <p:cNvPr id="7" name="Picture 6">
            <a:extLst>
              <a:ext uri="{FF2B5EF4-FFF2-40B4-BE49-F238E27FC236}">
                <a16:creationId xmlns:a16="http://schemas.microsoft.com/office/drawing/2014/main" id="{AEEB745C-E198-135F-FED2-D1084AD61D16}"/>
              </a:ext>
            </a:extLst>
          </p:cNvPr>
          <p:cNvPicPr>
            <a:picLocks noChangeAspect="1"/>
          </p:cNvPicPr>
          <p:nvPr/>
        </p:nvPicPr>
        <p:blipFill>
          <a:blip r:embed="rId5"/>
          <a:stretch>
            <a:fillRect/>
          </a:stretch>
        </p:blipFill>
        <p:spPr>
          <a:xfrm>
            <a:off x="4546270" y="1275747"/>
            <a:ext cx="3107374" cy="2338299"/>
          </a:xfrm>
          <a:prstGeom prst="rect">
            <a:avLst/>
          </a:prstGeom>
        </p:spPr>
      </p:pic>
      <p:pic>
        <p:nvPicPr>
          <p:cNvPr id="5" name="Picture 4">
            <a:extLst>
              <a:ext uri="{FF2B5EF4-FFF2-40B4-BE49-F238E27FC236}">
                <a16:creationId xmlns:a16="http://schemas.microsoft.com/office/drawing/2014/main" id="{4E6BA069-8C72-6D1F-84A2-65E614566360}"/>
              </a:ext>
            </a:extLst>
          </p:cNvPr>
          <p:cNvPicPr>
            <a:picLocks noChangeAspect="1"/>
          </p:cNvPicPr>
          <p:nvPr/>
        </p:nvPicPr>
        <p:blipFill>
          <a:blip r:embed="rId6"/>
          <a:stretch>
            <a:fillRect/>
          </a:stretch>
        </p:blipFill>
        <p:spPr>
          <a:xfrm>
            <a:off x="1165412" y="1391700"/>
            <a:ext cx="3107374" cy="2144087"/>
          </a:xfrm>
          <a:prstGeom prst="rect">
            <a:avLst/>
          </a:prstGeom>
        </p:spPr>
      </p:pic>
      <p:cxnSp>
        <p:nvCxnSpPr>
          <p:cNvPr id="22" name="Straight Connector 2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5412" y="5603464"/>
            <a:ext cx="100712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Mortality9">
            <a:hlinkClick r:id="" action="ppaction://media"/>
            <a:extLst>
              <a:ext uri="{FF2B5EF4-FFF2-40B4-BE49-F238E27FC236}">
                <a16:creationId xmlns:a16="http://schemas.microsoft.com/office/drawing/2014/main" id="{EE003065-9791-6826-CDB2-71672D7F05B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20155" y="6237940"/>
            <a:ext cx="487363" cy="487363"/>
          </a:xfrm>
          <a:prstGeom prst="rect">
            <a:avLst/>
          </a:prstGeom>
        </p:spPr>
      </p:pic>
    </p:spTree>
    <p:extLst>
      <p:ext uri="{BB962C8B-B14F-4D97-AF65-F5344CB8AC3E}">
        <p14:creationId xmlns:p14="http://schemas.microsoft.com/office/powerpoint/2010/main" val="2142550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{AB6C59D8-2FCE-4A5F-9A95-C70F97AC07E8}tf22712842_win32</Template>
  <TotalTime>3519</TotalTime>
  <Words>668</Words>
  <Application>Microsoft Office PowerPoint</Application>
  <PresentationFormat>Widescreen</PresentationFormat>
  <Paragraphs>52</Paragraphs>
  <Slides>26</Slides>
  <Notes>1</Notes>
  <HiddenSlides>0</HiddenSlides>
  <MMClips>26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Bookman Old Style</vt:lpstr>
      <vt:lpstr>Calibri</vt:lpstr>
      <vt:lpstr>Franklin Gothic Book</vt:lpstr>
      <vt:lpstr>Wingdings</vt:lpstr>
      <vt:lpstr>1_RetrospectVTI</vt:lpstr>
      <vt:lpstr>Exploring Disease States and Mortality Rates (SQL and Tableau)</vt:lpstr>
      <vt:lpstr>An Explanation of Our Files</vt:lpstr>
      <vt:lpstr>Create Our Database and Tables</vt:lpstr>
      <vt:lpstr>Import our CSV files</vt:lpstr>
      <vt:lpstr>Data Cleaning: Drop Column</vt:lpstr>
      <vt:lpstr>Data Cleaning: Null Values</vt:lpstr>
      <vt:lpstr>Data Cleaning: Checking for Typos</vt:lpstr>
      <vt:lpstr>Data Cleaning</vt:lpstr>
      <vt:lpstr>Deleting Puerto Rico From Our Table</vt:lpstr>
      <vt:lpstr>Queries: Calculating Obese Population</vt:lpstr>
      <vt:lpstr>Queries: Calculating Obesity Percentage for US (From our State Data)</vt:lpstr>
      <vt:lpstr>Queries: Inserting US Obesity Rate Into Obesity Table</vt:lpstr>
      <vt:lpstr>Queries: Finding 5 States with Highest and Lowest Mortality Rates (2015)</vt:lpstr>
      <vt:lpstr>Queries: Finding Mortality Rate for year 2010 and 2017</vt:lpstr>
      <vt:lpstr>Queries: Correlation Between Obesity Rate and Mortality Rate</vt:lpstr>
      <vt:lpstr>Queries: 5 States with Highest and Lowest Obesity Rates</vt:lpstr>
      <vt:lpstr>Queries: Finding Mortality Rate for States With Highest and Lowest Rates of Obesity</vt:lpstr>
      <vt:lpstr>Queries: Case Statement Obesity Rate Classification</vt:lpstr>
      <vt:lpstr>Queries: Updating Obesity Class Using Temp Table / Transaction</vt:lpstr>
      <vt:lpstr>Queries: Partition By to Find Number in Each Obesity Class</vt:lpstr>
      <vt:lpstr>End Results</vt:lpstr>
      <vt:lpstr>Visualizations in Tableau</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Exploring Population, Obesity and Mortality Rate</dc:title>
  <dc:creator>Olson, Jeremy K</dc:creator>
  <cp:lastModifiedBy>Olson, Jeremy K</cp:lastModifiedBy>
  <cp:revision>14</cp:revision>
  <dcterms:created xsi:type="dcterms:W3CDTF">2022-08-25T22:24:45Z</dcterms:created>
  <dcterms:modified xsi:type="dcterms:W3CDTF">2022-11-30T20:35:57Z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